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61"/>
  </p:notesMasterIdLst>
  <p:sldIdLst>
    <p:sldId id="758" r:id="rId2"/>
    <p:sldId id="760" r:id="rId3"/>
    <p:sldId id="759" r:id="rId4"/>
    <p:sldId id="886" r:id="rId5"/>
    <p:sldId id="888" r:id="rId6"/>
    <p:sldId id="889" r:id="rId7"/>
    <p:sldId id="891" r:id="rId8"/>
    <p:sldId id="947" r:id="rId9"/>
    <p:sldId id="893" r:id="rId10"/>
    <p:sldId id="895" r:id="rId11"/>
    <p:sldId id="898" r:id="rId12"/>
    <p:sldId id="900" r:id="rId13"/>
    <p:sldId id="901" r:id="rId14"/>
    <p:sldId id="948" r:id="rId15"/>
    <p:sldId id="945" r:id="rId16"/>
    <p:sldId id="904" r:id="rId17"/>
    <p:sldId id="906" r:id="rId18"/>
    <p:sldId id="907" r:id="rId19"/>
    <p:sldId id="908" r:id="rId20"/>
    <p:sldId id="911" r:id="rId21"/>
    <p:sldId id="913" r:id="rId22"/>
    <p:sldId id="949" r:id="rId23"/>
    <p:sldId id="914" r:id="rId24"/>
    <p:sldId id="916" r:id="rId25"/>
    <p:sldId id="917" r:id="rId26"/>
    <p:sldId id="950" r:id="rId27"/>
    <p:sldId id="951" r:id="rId28"/>
    <p:sldId id="919" r:id="rId29"/>
    <p:sldId id="920" r:id="rId30"/>
    <p:sldId id="922" r:id="rId31"/>
    <p:sldId id="923" r:id="rId32"/>
    <p:sldId id="925" r:id="rId33"/>
    <p:sldId id="926" r:id="rId34"/>
    <p:sldId id="952" r:id="rId35"/>
    <p:sldId id="953" r:id="rId36"/>
    <p:sldId id="954" r:id="rId37"/>
    <p:sldId id="946" r:id="rId38"/>
    <p:sldId id="929" r:id="rId39"/>
    <p:sldId id="930" r:id="rId40"/>
    <p:sldId id="932" r:id="rId41"/>
    <p:sldId id="936" r:id="rId42"/>
    <p:sldId id="937" r:id="rId43"/>
    <p:sldId id="938" r:id="rId44"/>
    <p:sldId id="955" r:id="rId45"/>
    <p:sldId id="939" r:id="rId46"/>
    <p:sldId id="956" r:id="rId47"/>
    <p:sldId id="941" r:id="rId48"/>
    <p:sldId id="942" r:id="rId49"/>
    <p:sldId id="944" r:id="rId50"/>
    <p:sldId id="957" r:id="rId51"/>
    <p:sldId id="958" r:id="rId52"/>
    <p:sldId id="959" r:id="rId53"/>
    <p:sldId id="879" r:id="rId54"/>
    <p:sldId id="881" r:id="rId55"/>
    <p:sldId id="882" r:id="rId56"/>
    <p:sldId id="883" r:id="rId57"/>
    <p:sldId id="884" r:id="rId58"/>
    <p:sldId id="885" r:id="rId59"/>
    <p:sldId id="291" r:id="rId60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>
    <p:extLst/>
  </p:cmAuthor>
  <p:cmAuthor id="2" name="Bob Vachon" initials="BV" lastIdx="24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843" autoAdjust="0"/>
    <p:restoredTop sz="80581" autoAdjust="0"/>
  </p:normalViewPr>
  <p:slideViewPr>
    <p:cSldViewPr snapToGrid="0" showGuides="1">
      <p:cViewPr varScale="1">
        <p:scale>
          <a:sx n="121" d="100"/>
          <a:sy n="121" d="100"/>
        </p:scale>
        <p:origin x="1764" y="108"/>
      </p:cViewPr>
      <p:guideLst>
        <p:guide orient="horz" pos="1620"/>
        <p:guide pos="3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1" d="100"/>
        <a:sy n="111" d="100"/>
      </p:scale>
      <p:origin x="0" y="-1725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commentAuthors" Target="commentAuthor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t>2/14/2018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b="0" dirty="0"/>
              <a:t>Cisco Networking Academy Program</a:t>
            </a:r>
          </a:p>
          <a:p>
            <a:pPr>
              <a:buFontTx/>
              <a:buNone/>
            </a:pPr>
            <a:r>
              <a:rPr lang="en-US" b="0" dirty="0"/>
              <a:t>Routing and Switching Essentials v6.0 </a:t>
            </a:r>
          </a:p>
          <a:p>
            <a:pPr>
              <a:buFontTx/>
              <a:buNone/>
            </a:pPr>
            <a:r>
              <a:rPr lang="en-US" sz="1200" b="0" dirty="0"/>
              <a:t>Chapter 6: VLANs</a:t>
            </a:r>
            <a:endParaRPr lang="en-GB" b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80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10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6.1 – </a:t>
            </a:r>
            <a:r>
              <a:rPr lang="en-US" sz="1200" dirty="0">
                <a:latin typeface="Arial" charset="0"/>
              </a:rPr>
              <a:t>VLAN Segmentation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6.1.2 – VLANs in a Multi-Switched</a:t>
            </a:r>
            <a:r>
              <a:rPr lang="en-US" baseline="0" dirty="0">
                <a:latin typeface="Arial" charset="0"/>
              </a:rPr>
              <a:t> Environment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/>
              <a:t>6.1.2.2</a:t>
            </a:r>
            <a:r>
              <a:rPr lang="en-US" baseline="0" dirty="0"/>
              <a:t> - </a:t>
            </a:r>
            <a:r>
              <a:rPr lang="en-US" dirty="0">
                <a:latin typeface="Arial" charset="0"/>
              </a:rPr>
              <a:t>Controlling Broadcast Domains with VLANs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0024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11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6.1 – </a:t>
            </a:r>
            <a:r>
              <a:rPr lang="en-US" sz="1200" dirty="0">
                <a:latin typeface="Arial" charset="0"/>
              </a:rPr>
              <a:t>VLAN Segmentation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6.1.2 – VLANs in a Multi-Switched</a:t>
            </a:r>
            <a:r>
              <a:rPr lang="en-US" baseline="0" dirty="0">
                <a:latin typeface="Arial" charset="0"/>
              </a:rPr>
              <a:t> Environment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/>
              <a:t>6.1.2.3 - </a:t>
            </a:r>
            <a:r>
              <a:rPr lang="en-US" dirty="0">
                <a:latin typeface="Arial" charset="0"/>
              </a:rPr>
              <a:t>Tagging Ethernet Frames for VLAN Identification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8016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12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6.1 – </a:t>
            </a:r>
            <a:r>
              <a:rPr lang="en-US" sz="1200" dirty="0">
                <a:latin typeface="Arial" charset="0"/>
              </a:rPr>
              <a:t>VLAN Segmentation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6.1.2 – VLANs in a Multi-Switched</a:t>
            </a:r>
            <a:r>
              <a:rPr lang="en-US" baseline="0" dirty="0">
                <a:latin typeface="Arial" charset="0"/>
              </a:rPr>
              <a:t> Environment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/>
              <a:t>6.1.2.4 - </a:t>
            </a:r>
            <a:r>
              <a:rPr lang="en-US" dirty="0">
                <a:latin typeface="Arial" charset="0"/>
              </a:rPr>
              <a:t>Native VLANs and 802.1Q Tagging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2252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13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6.1 – </a:t>
            </a:r>
            <a:r>
              <a:rPr lang="en-US" sz="1200" dirty="0">
                <a:latin typeface="Arial" charset="0"/>
              </a:rPr>
              <a:t>VLAN Segmentation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6.1.2 – VLANs in a Multi-Switched</a:t>
            </a:r>
            <a:r>
              <a:rPr lang="en-US" baseline="0" dirty="0">
                <a:latin typeface="Arial" charset="0"/>
              </a:rPr>
              <a:t> Environment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6.1.2.5 - Voice VLAN Tagging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6531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14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6.1 – </a:t>
            </a:r>
            <a:r>
              <a:rPr lang="en-US" sz="1200" dirty="0">
                <a:latin typeface="Arial" charset="0"/>
              </a:rPr>
              <a:t>VLAN Segmentation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6.1.2 – VLANs in a Multi-Switched</a:t>
            </a:r>
            <a:r>
              <a:rPr lang="en-US" baseline="0" dirty="0">
                <a:latin typeface="Arial" charset="0"/>
              </a:rPr>
              <a:t> Environment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6.1.2.7 – Packet Tracer – Investigating a VLAN</a:t>
            </a:r>
            <a:r>
              <a:rPr lang="en-US" baseline="0" dirty="0">
                <a:latin typeface="Arial" charset="0"/>
              </a:rPr>
              <a:t> Implementation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4413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/>
              <a:t>6 - VLANs</a:t>
            </a:r>
          </a:p>
          <a:p>
            <a:pPr>
              <a:buFontTx/>
              <a:buNone/>
            </a:pPr>
            <a:r>
              <a:rPr lang="en-US" sz="1200" b="0" dirty="0"/>
              <a:t>6.2 – VLAN Implementation</a:t>
            </a:r>
            <a:endParaRPr lang="en-GB" b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8088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16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6.2 – </a:t>
            </a:r>
            <a:r>
              <a:rPr lang="en-US" sz="1200" dirty="0">
                <a:latin typeface="Arial" charset="0"/>
              </a:rPr>
              <a:t>VLAN Implementations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6.2.1 – VLAN Assignment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6.2.1.1 - VLAN Ranges on Catalyst Switches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1028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17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6.2 – </a:t>
            </a:r>
            <a:r>
              <a:rPr lang="en-US" sz="1200" dirty="0">
                <a:latin typeface="Arial" charset="0"/>
              </a:rPr>
              <a:t>VLAN Implementations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6.2.1 – VLAN Assignment</a:t>
            </a:r>
            <a:endParaRPr lang="en-U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n-US" dirty="0">
                <a:latin typeface="Arial" charset="0"/>
              </a:rPr>
              <a:t>6.2.1.2</a:t>
            </a:r>
            <a:r>
              <a:rPr lang="en-US" baseline="0" dirty="0">
                <a:latin typeface="Arial" charset="0"/>
              </a:rPr>
              <a:t> – Creating a VLAN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2956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18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6.2 – </a:t>
            </a:r>
            <a:r>
              <a:rPr lang="en-US" sz="1200" dirty="0">
                <a:latin typeface="Arial" charset="0"/>
              </a:rPr>
              <a:t>VLAN Implementations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6.2.1 – VLAN Assignment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6.2.1.3</a:t>
            </a:r>
            <a:r>
              <a:rPr lang="en-US" baseline="0" dirty="0">
                <a:latin typeface="Arial" charset="0"/>
              </a:rPr>
              <a:t> – Assigning Ports to VLANs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6304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19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6.2 – </a:t>
            </a:r>
            <a:r>
              <a:rPr lang="en-US" sz="1200" dirty="0">
                <a:latin typeface="Arial" charset="0"/>
              </a:rPr>
              <a:t>VLAN Implementations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6.2.1 – VLAN Assignment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6.2.1.4</a:t>
            </a:r>
            <a:r>
              <a:rPr lang="en-US" baseline="0" dirty="0">
                <a:latin typeface="Arial" charset="0"/>
              </a:rPr>
              <a:t> - </a:t>
            </a:r>
            <a:r>
              <a:rPr lang="en-US" dirty="0">
                <a:latin typeface="Arial" charset="0"/>
              </a:rPr>
              <a:t>Changing VLAN Port Membership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8966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1"/>
          <p:cNvSpPr txBox="1">
            <a:spLocks noGrp="1" noChangeArrowheads="1"/>
          </p:cNvSpPr>
          <p:nvPr/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>
            <a:lvl1pPr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7C839C26-801B-42B6-A101-60F37FE2B0A8}" type="slidenum">
              <a:rPr lang="en-US" sz="800" b="0"/>
              <a:pPr algn="r"/>
              <a:t>2</a:t>
            </a:fld>
            <a:endParaRPr lang="en-US" sz="800" b="0" dirty="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b="0" dirty="0"/>
              <a:t>Cisco Networking Academy Program</a:t>
            </a:r>
          </a:p>
          <a:p>
            <a:pPr>
              <a:buFontTx/>
              <a:buNone/>
            </a:pPr>
            <a:r>
              <a:rPr lang="en-US" b="0" dirty="0"/>
              <a:t>Routing and Switching Essentials v6.0 </a:t>
            </a:r>
          </a:p>
          <a:p>
            <a:pPr>
              <a:buFontTx/>
              <a:buNone/>
            </a:pPr>
            <a:r>
              <a:rPr lang="en-US" sz="1200" b="0" dirty="0"/>
              <a:t>Chapter 6: VLANs</a:t>
            </a:r>
            <a:endParaRPr lang="en-GB" b="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47521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20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6.2 – </a:t>
            </a:r>
            <a:r>
              <a:rPr lang="en-US" sz="1200" dirty="0">
                <a:latin typeface="Arial" charset="0"/>
              </a:rPr>
              <a:t>VLAN Implementations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6.2.1 – VLAN Assignment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6.2.1.5</a:t>
            </a:r>
            <a:r>
              <a:rPr lang="en-US" baseline="0" dirty="0">
                <a:latin typeface="Arial" charset="0"/>
              </a:rPr>
              <a:t> – Deleting VLANs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580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21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6.2 – </a:t>
            </a:r>
            <a:r>
              <a:rPr lang="en-US" sz="1200" dirty="0">
                <a:latin typeface="Arial" charset="0"/>
              </a:rPr>
              <a:t>VLAN Implementations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6.2.1 – VLAN Assignment</a:t>
            </a:r>
            <a:endParaRPr lang="en-U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n-US" dirty="0">
                <a:latin typeface="Arial" charset="0"/>
              </a:rPr>
              <a:t>6.2.1.6</a:t>
            </a:r>
            <a:r>
              <a:rPr lang="en-US" baseline="0" dirty="0">
                <a:latin typeface="Arial" charset="0"/>
              </a:rPr>
              <a:t> - </a:t>
            </a:r>
            <a:r>
              <a:rPr lang="en-US" dirty="0">
                <a:latin typeface="Arial" charset="0"/>
              </a:rPr>
              <a:t>Verifying VLAN Information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9923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22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6.2 – </a:t>
            </a:r>
            <a:r>
              <a:rPr lang="en-US" sz="1200" dirty="0">
                <a:latin typeface="Arial" charset="0"/>
              </a:rPr>
              <a:t>VLAN Implementations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6.2.1 – VLAN Assignment</a:t>
            </a:r>
            <a:endParaRPr lang="en-U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n-US" dirty="0">
                <a:latin typeface="Arial" charset="0"/>
              </a:rPr>
              <a:t>6.2.1.7</a:t>
            </a:r>
            <a:r>
              <a:rPr lang="en-US" baseline="0" dirty="0">
                <a:latin typeface="Arial" charset="0"/>
              </a:rPr>
              <a:t> – </a:t>
            </a:r>
            <a:r>
              <a:rPr lang="en-US" dirty="0">
                <a:latin typeface="Arial" charset="0"/>
              </a:rPr>
              <a:t>Packet Tracer – Configuring VLANs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3456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23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6.2 – </a:t>
            </a:r>
            <a:r>
              <a:rPr lang="en-US" sz="1200" dirty="0">
                <a:latin typeface="Arial" charset="0"/>
              </a:rPr>
              <a:t>VLAN Implementations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6.2.2 – VLAN Trunks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6.2.2.1</a:t>
            </a:r>
            <a:r>
              <a:rPr lang="en-US" baseline="0" dirty="0">
                <a:latin typeface="Arial" charset="0"/>
              </a:rPr>
              <a:t> - </a:t>
            </a:r>
            <a:r>
              <a:rPr lang="en-US" dirty="0">
                <a:ea typeface="ＭＳ Ｐゴシック" pitchFamily="34" charset="-128"/>
              </a:rPr>
              <a:t>Configuring IEEE 802.1q Trunk Links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7823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24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6.2 – </a:t>
            </a:r>
            <a:r>
              <a:rPr lang="en-US" sz="1200" dirty="0">
                <a:latin typeface="Arial" charset="0"/>
              </a:rPr>
              <a:t>VLAN Implementations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6.2.2 – VLAN Trunks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6.2.2.2 - </a:t>
            </a:r>
            <a:r>
              <a:rPr lang="en-US" dirty="0">
                <a:ea typeface="ＭＳ Ｐゴシック" pitchFamily="34" charset="-128"/>
              </a:rPr>
              <a:t>Resetting the Trunk to Default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037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25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6.2 – </a:t>
            </a:r>
            <a:r>
              <a:rPr lang="en-US" sz="1200" dirty="0">
                <a:latin typeface="Arial" charset="0"/>
              </a:rPr>
              <a:t>VLAN Implementations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6.2.2 – VLAN Trunk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6.2.2.3 - </a:t>
            </a:r>
            <a:r>
              <a:rPr lang="en-US" dirty="0">
                <a:ea typeface="ＭＳ Ｐゴシック" pitchFamily="34" charset="-128"/>
              </a:rPr>
              <a:t>Verifying Trunk Configuration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0598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26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6.2 – </a:t>
            </a:r>
            <a:r>
              <a:rPr lang="en-US" sz="1200" dirty="0">
                <a:latin typeface="Arial" charset="0"/>
              </a:rPr>
              <a:t>VLAN Implementations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6.2.2 – VLAN Trunks</a:t>
            </a:r>
            <a:endParaRPr lang="en-U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n-US" dirty="0">
                <a:latin typeface="Arial" charset="0"/>
              </a:rPr>
              <a:t>6.2.2.4 - </a:t>
            </a:r>
            <a:r>
              <a:rPr lang="en-US" dirty="0">
                <a:ea typeface="ＭＳ Ｐゴシック" pitchFamily="34" charset="-128"/>
              </a:rPr>
              <a:t>Packet Tracer – Configuring Trunks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83278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27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6.2 – </a:t>
            </a:r>
            <a:r>
              <a:rPr lang="en-US" sz="1200" dirty="0">
                <a:latin typeface="Arial" charset="0"/>
              </a:rPr>
              <a:t>VLAN Implementations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6.2.2 – VLAN Trunks</a:t>
            </a:r>
            <a:endParaRPr lang="en-U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n-US" dirty="0">
                <a:latin typeface="Arial" charset="0"/>
              </a:rPr>
              <a:t>6.2.2.5 – </a:t>
            </a:r>
            <a:r>
              <a:rPr lang="en-US" dirty="0">
                <a:ea typeface="ＭＳ Ｐゴシック" pitchFamily="34" charset="-128"/>
              </a:rPr>
              <a:t>Lab – Configuring VLANs and Trunks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74287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28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6.2 – </a:t>
            </a:r>
            <a:r>
              <a:rPr lang="en-US" sz="1200" dirty="0">
                <a:latin typeface="Arial" charset="0"/>
              </a:rPr>
              <a:t>VLAN Implementations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6.2.3 – Troubleshoot</a:t>
            </a:r>
            <a:r>
              <a:rPr lang="en-US" baseline="0" dirty="0">
                <a:latin typeface="Arial" charset="0"/>
              </a:rPr>
              <a:t> VLANs and Trunks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6.2.3.1 - </a:t>
            </a:r>
            <a:r>
              <a:rPr lang="en-US" dirty="0">
                <a:ea typeface="ＭＳ Ｐゴシック" pitchFamily="34" charset="-128"/>
              </a:rPr>
              <a:t>IP Addressing Issues with VLANs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59650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29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6.2 – </a:t>
            </a:r>
            <a:r>
              <a:rPr lang="en-US" sz="1200" dirty="0">
                <a:latin typeface="Arial" charset="0"/>
              </a:rPr>
              <a:t>VLAN Implementations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6.2.3 – Troubleshoot</a:t>
            </a:r>
            <a:r>
              <a:rPr lang="en-US" baseline="0" dirty="0">
                <a:latin typeface="Arial" charset="0"/>
              </a:rPr>
              <a:t> VLANs and Trunks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6.2.3.2</a:t>
            </a:r>
            <a:r>
              <a:rPr lang="en-US" baseline="0" dirty="0">
                <a:latin typeface="Arial" charset="0"/>
              </a:rPr>
              <a:t> - </a:t>
            </a:r>
            <a:r>
              <a:rPr lang="en-US" dirty="0">
                <a:ea typeface="ＭＳ Ｐゴシック" pitchFamily="34" charset="-128"/>
              </a:rPr>
              <a:t>Missing VLANs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2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/>
              <a:t>6 - VLANs</a:t>
            </a:r>
          </a:p>
          <a:p>
            <a:pPr>
              <a:buFontTx/>
              <a:buNone/>
            </a:pPr>
            <a:r>
              <a:rPr lang="en-US" sz="1200" b="0" dirty="0"/>
              <a:t>6.1 – VLAN Segmentation</a:t>
            </a:r>
            <a:endParaRPr lang="en-GB" b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52962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30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6.2 – </a:t>
            </a:r>
            <a:r>
              <a:rPr lang="en-US" sz="1200" dirty="0">
                <a:latin typeface="Arial" charset="0"/>
              </a:rPr>
              <a:t>VLAN Implementations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6.2.3 – Troubleshoot</a:t>
            </a:r>
            <a:r>
              <a:rPr lang="en-US" baseline="0" dirty="0">
                <a:latin typeface="Arial" charset="0"/>
              </a:rPr>
              <a:t> VLANs and Trunks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6.2.3.3 - </a:t>
            </a:r>
            <a:r>
              <a:rPr lang="en-US" dirty="0">
                <a:ea typeface="ＭＳ Ｐゴシック" pitchFamily="34" charset="-128"/>
              </a:rPr>
              <a:t>Introduction to Troubleshooting Trunks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5750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31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6.2 – </a:t>
            </a:r>
            <a:r>
              <a:rPr lang="en-US" sz="1200" dirty="0">
                <a:latin typeface="Arial" charset="0"/>
              </a:rPr>
              <a:t>VLAN Implementations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6.2.3 – Troubleshoot</a:t>
            </a:r>
            <a:r>
              <a:rPr lang="en-US" baseline="0" dirty="0">
                <a:latin typeface="Arial" charset="0"/>
              </a:rPr>
              <a:t> VLANs and Trunks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6.2.3.4</a:t>
            </a:r>
            <a:r>
              <a:rPr lang="en-US" baseline="0" dirty="0">
                <a:latin typeface="Arial" charset="0"/>
              </a:rPr>
              <a:t> - </a:t>
            </a:r>
            <a:r>
              <a:rPr lang="en-US" dirty="0">
                <a:ea typeface="ＭＳ Ｐゴシック" pitchFamily="34" charset="-128"/>
              </a:rPr>
              <a:t>Common Problems with Trunks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50570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32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6.2 – </a:t>
            </a:r>
            <a:r>
              <a:rPr lang="en-US" sz="1200" dirty="0">
                <a:latin typeface="Arial" charset="0"/>
              </a:rPr>
              <a:t>VLAN Implementations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6.2.3 – Troubleshoot</a:t>
            </a:r>
            <a:r>
              <a:rPr lang="en-US" baseline="0" dirty="0">
                <a:latin typeface="Arial" charset="0"/>
              </a:rPr>
              <a:t> VLANs and Trunks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6.2.3.</a:t>
            </a:r>
            <a:r>
              <a:rPr lang="en-US" baseline="0" dirty="0">
                <a:latin typeface="Arial" charset="0"/>
              </a:rPr>
              <a:t>5 - </a:t>
            </a:r>
            <a:r>
              <a:rPr lang="en-US" dirty="0">
                <a:ea typeface="ＭＳ Ｐゴシック" pitchFamily="34" charset="-128"/>
              </a:rPr>
              <a:t>Incorrect Port Mode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62981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33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6.2 – </a:t>
            </a:r>
            <a:r>
              <a:rPr lang="en-US" sz="1200" dirty="0">
                <a:latin typeface="Arial" charset="0"/>
              </a:rPr>
              <a:t>VLAN Implementations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6.2.3 – Troubleshoot</a:t>
            </a:r>
            <a:r>
              <a:rPr lang="en-US" baseline="0" dirty="0">
                <a:latin typeface="Arial" charset="0"/>
              </a:rPr>
              <a:t> VLANs and Trunks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6.2.3.6 -</a:t>
            </a:r>
            <a:r>
              <a:rPr lang="en-US" baseline="0" dirty="0">
                <a:latin typeface="Arial" charset="0"/>
              </a:rPr>
              <a:t> </a:t>
            </a:r>
            <a:r>
              <a:rPr lang="en-US" dirty="0">
                <a:ea typeface="ＭＳ Ｐゴシック" pitchFamily="34" charset="-128"/>
              </a:rPr>
              <a:t>Incorrect VLAN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90469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34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6.2 – </a:t>
            </a:r>
            <a:r>
              <a:rPr lang="en-US" sz="1200" dirty="0">
                <a:latin typeface="Arial" charset="0"/>
              </a:rPr>
              <a:t>VLAN Implementations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6.2.3 – Troubleshoot</a:t>
            </a:r>
            <a:r>
              <a:rPr lang="en-US" baseline="0" dirty="0">
                <a:latin typeface="Arial" charset="0"/>
              </a:rPr>
              <a:t> VLANs and Trunks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6.2.3.7 -</a:t>
            </a:r>
            <a:r>
              <a:rPr lang="en-US" baseline="0" dirty="0">
                <a:latin typeface="Arial" charset="0"/>
              </a:rPr>
              <a:t> </a:t>
            </a:r>
            <a:r>
              <a:rPr lang="en-US" dirty="0">
                <a:ea typeface="ＭＳ Ｐゴシック" pitchFamily="34" charset="-128"/>
              </a:rPr>
              <a:t>Packet Tracer - Troubleshooting a VLAN Implementation - Scenario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57008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35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6.2 – </a:t>
            </a:r>
            <a:r>
              <a:rPr lang="en-US" sz="1200" dirty="0">
                <a:latin typeface="Arial" charset="0"/>
              </a:rPr>
              <a:t>VLAN Implementations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6.2.3 – Troubleshoot</a:t>
            </a:r>
            <a:r>
              <a:rPr lang="en-US" baseline="0" dirty="0">
                <a:latin typeface="Arial" charset="0"/>
              </a:rPr>
              <a:t> VLANs and Trunks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6.2.3.8 -</a:t>
            </a:r>
            <a:r>
              <a:rPr lang="en-US" baseline="0" dirty="0">
                <a:latin typeface="Arial" charset="0"/>
              </a:rPr>
              <a:t> </a:t>
            </a:r>
            <a:r>
              <a:rPr lang="en-US" dirty="0">
                <a:ea typeface="ＭＳ Ｐゴシック" pitchFamily="34" charset="-128"/>
              </a:rPr>
              <a:t>Packet Tracer - Troubleshooting a VLAN Implementation - Scenario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00796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36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6.2 – </a:t>
            </a:r>
            <a:r>
              <a:rPr lang="en-US" sz="1200" dirty="0">
                <a:latin typeface="Arial" charset="0"/>
              </a:rPr>
              <a:t>VLAN Implementations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6.2.3 – Troubleshoot</a:t>
            </a:r>
            <a:r>
              <a:rPr lang="en-US" baseline="0" dirty="0">
                <a:latin typeface="Arial" charset="0"/>
              </a:rPr>
              <a:t> VLANs and Trunks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6.2.3.9 –</a:t>
            </a:r>
            <a:r>
              <a:rPr lang="en-US" baseline="0" dirty="0">
                <a:latin typeface="Arial" charset="0"/>
              </a:rPr>
              <a:t> </a:t>
            </a:r>
            <a:r>
              <a:rPr lang="en-US" dirty="0">
                <a:ea typeface="ＭＳ Ｐゴシック" pitchFamily="34" charset="-128"/>
              </a:rPr>
              <a:t>Lab - Troubleshooting VLAN Configurations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89297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/>
              <a:t>6 - VLANs</a:t>
            </a:r>
          </a:p>
          <a:p>
            <a:pPr>
              <a:buFontTx/>
              <a:buNone/>
            </a:pPr>
            <a:r>
              <a:rPr lang="en-US" sz="1200" b="0" dirty="0"/>
              <a:t>6.3 – Inter-VLAN Routing Using Routers</a:t>
            </a:r>
            <a:endParaRPr lang="en-GB" b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18881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38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6.3 – </a:t>
            </a:r>
            <a:r>
              <a:rPr lang="en-US" sz="1200" dirty="0">
                <a:latin typeface="Arial" charset="0"/>
              </a:rPr>
              <a:t>Inter-VLAN Routing Using Routers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6.3.1 – Inter-VLAN Routing</a:t>
            </a:r>
            <a:r>
              <a:rPr lang="en-US" baseline="0" dirty="0">
                <a:latin typeface="Arial" charset="0"/>
              </a:rPr>
              <a:t> Operation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6.3.1.1 - What is Inter-VLAN Routing?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49506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39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6.3 – </a:t>
            </a:r>
            <a:r>
              <a:rPr lang="en-US" sz="1200" dirty="0">
                <a:latin typeface="Arial" charset="0"/>
              </a:rPr>
              <a:t>Inter-VLAN Routing Using Routers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6.3.1 – Inter-VLAN Routing</a:t>
            </a:r>
            <a:r>
              <a:rPr lang="en-US" baseline="0" dirty="0">
                <a:latin typeface="Arial" charset="0"/>
              </a:rPr>
              <a:t> Operation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6.3.1.2 - Legacy Inter-VLAN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0443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4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6.1 – </a:t>
            </a:r>
            <a:r>
              <a:rPr lang="en-US" sz="1200" dirty="0">
                <a:latin typeface="Arial" charset="0"/>
              </a:rPr>
              <a:t>VLAN Segmentation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6.1.1 – Overview of VLANs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/>
              <a:t>6.1.1.1 – VLAN Definitions</a:t>
            </a:r>
          </a:p>
        </p:txBody>
      </p:sp>
    </p:spTree>
    <p:extLst>
      <p:ext uri="{BB962C8B-B14F-4D97-AF65-F5344CB8AC3E}">
        <p14:creationId xmlns:p14="http://schemas.microsoft.com/office/powerpoint/2010/main" val="18428267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40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6.3 – </a:t>
            </a:r>
            <a:r>
              <a:rPr lang="en-US" sz="1200" dirty="0">
                <a:latin typeface="Arial" charset="0"/>
              </a:rPr>
              <a:t>Inter-VLAN Routing Using Routers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6.3.1 – Inter-VLAN Routing</a:t>
            </a:r>
            <a:r>
              <a:rPr lang="en-US" baseline="0" dirty="0">
                <a:latin typeface="Arial" charset="0"/>
              </a:rPr>
              <a:t> Operation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6.3.1.3 - Router-on-a-Stick Inter-VLAN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59635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41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6.3 – </a:t>
            </a:r>
            <a:r>
              <a:rPr lang="en-US" sz="1200" dirty="0">
                <a:latin typeface="Arial" charset="0"/>
              </a:rPr>
              <a:t>Inter-VLAN Routing Using Routers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6.3.2 – </a:t>
            </a:r>
            <a:r>
              <a:rPr lang="en-US" sz="1200" dirty="0">
                <a:latin typeface="Arial" charset="0"/>
              </a:rPr>
              <a:t>Configure Legacy Inter-VLAN Routing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6.3.2.1 - Configure Legacy Inter-VLAN Routing: Preparation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82406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42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6.3 – </a:t>
            </a:r>
            <a:r>
              <a:rPr lang="en-US" sz="1200" dirty="0">
                <a:latin typeface="Arial" charset="0"/>
              </a:rPr>
              <a:t>Inter-VLAN Routing Using Routers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6.3.2 – Configure Legacy Inter-VLAN Routing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6.3.2.2 - Configure Legacy Inter-VLAN Routing: Switch Configuration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86440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43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6.3 – </a:t>
            </a:r>
            <a:r>
              <a:rPr lang="en-US" sz="1200" dirty="0">
                <a:latin typeface="Arial" charset="0"/>
              </a:rPr>
              <a:t>Inter-VLAN Routing Using Routers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6.3.2 – Configure Legacy Inter-VLAN Routing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6.3.2.3 - Configure Legacy Inter-VLAN Routing: Router Interface Configuration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28712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44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6.3 – </a:t>
            </a:r>
            <a:r>
              <a:rPr lang="en-US" sz="1200" dirty="0">
                <a:latin typeface="Arial" charset="0"/>
              </a:rPr>
              <a:t>Inter-VLAN Routing Using Routers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6.3.2 – Configure Legacy Inter-VLAN Routing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6.3.2.4 – Lab – Configuring Per-Interface Inter-VLAN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46296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45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6.3 – </a:t>
            </a:r>
            <a:r>
              <a:rPr lang="en-US" sz="1200" dirty="0">
                <a:latin typeface="Arial" charset="0"/>
              </a:rPr>
              <a:t>Inter-VLAN Routing Using Routers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6.3.3 – </a:t>
            </a:r>
            <a:r>
              <a:rPr lang="en-US" sz="1200" dirty="0">
                <a:latin typeface="Arial" charset="0"/>
              </a:rPr>
              <a:t>Configure Router-on-a-Stick Inter-VLAN Routing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6.3.3.1 - Configure Router-on-a Stick: Preparation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775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46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6.3 – </a:t>
            </a:r>
            <a:r>
              <a:rPr lang="en-US" sz="1200" dirty="0">
                <a:latin typeface="Arial" charset="0"/>
              </a:rPr>
              <a:t>Inter-VLAN Routing Using Routers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6.3.3 – </a:t>
            </a:r>
            <a:r>
              <a:rPr lang="en-US" sz="1200" dirty="0">
                <a:latin typeface="Arial" charset="0"/>
              </a:rPr>
              <a:t>Configure Router-on-a-Stick Inter-VLAN Routing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6.3.3.2 -</a:t>
            </a:r>
            <a:r>
              <a:rPr lang="en-US" baseline="0" dirty="0">
                <a:latin typeface="Arial" charset="0"/>
              </a:rPr>
              <a:t> </a:t>
            </a:r>
            <a:r>
              <a:rPr lang="en-US" dirty="0">
                <a:latin typeface="Arial" charset="0"/>
              </a:rPr>
              <a:t>Configure Router-on-a Stick: Switch Configuration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4171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47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6.3 – </a:t>
            </a:r>
            <a:r>
              <a:rPr lang="en-US" sz="1200" dirty="0">
                <a:latin typeface="Arial" charset="0"/>
              </a:rPr>
              <a:t>Inter-VLAN Routing Using Routers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6.3.3 – </a:t>
            </a:r>
            <a:r>
              <a:rPr lang="en-US" sz="1200" dirty="0">
                <a:latin typeface="Arial" charset="0"/>
              </a:rPr>
              <a:t>Configure Router-on-a-Stick Inter-VLAN Routing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6.3.3.3</a:t>
            </a:r>
            <a:r>
              <a:rPr lang="en-US" baseline="0" dirty="0">
                <a:latin typeface="Arial" charset="0"/>
              </a:rPr>
              <a:t> - </a:t>
            </a:r>
            <a:r>
              <a:rPr lang="en-US" dirty="0">
                <a:latin typeface="Arial" charset="0"/>
              </a:rPr>
              <a:t>Configure Router-on-a Stick: Router Subinterface Configuration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36352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48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6.3 – </a:t>
            </a:r>
            <a:r>
              <a:rPr lang="en-US" sz="1200" dirty="0">
                <a:latin typeface="Arial" charset="0"/>
              </a:rPr>
              <a:t>Inter-VLAN Routing Using Routers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6.3.3 – </a:t>
            </a:r>
            <a:r>
              <a:rPr lang="en-US" sz="1200" dirty="0">
                <a:latin typeface="Arial" charset="0"/>
              </a:rPr>
              <a:t>Configure Router-on-a-Stick Inter-VLAN Routing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6.3.3.4 - Configure Router-on-a Stick: Verifying </a:t>
            </a:r>
            <a:r>
              <a:rPr lang="en-US" dirty="0" err="1">
                <a:latin typeface="Arial" charset="0"/>
              </a:rPr>
              <a:t>Subinterfaces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4900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49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6.3 – </a:t>
            </a:r>
            <a:r>
              <a:rPr lang="en-US" sz="1200" dirty="0">
                <a:latin typeface="Arial" charset="0"/>
              </a:rPr>
              <a:t>Inter-VLAN Routing Using Routers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6.3.3 – </a:t>
            </a:r>
            <a:r>
              <a:rPr lang="en-US" sz="1200" dirty="0">
                <a:latin typeface="Arial" charset="0"/>
              </a:rPr>
              <a:t>Configure Router-on-a-Stick Inter-VLAN Routing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6.3.3.5</a:t>
            </a:r>
            <a:r>
              <a:rPr lang="en-US" baseline="0" dirty="0">
                <a:latin typeface="Arial" charset="0"/>
              </a:rPr>
              <a:t> - </a:t>
            </a:r>
            <a:r>
              <a:rPr lang="en-US" dirty="0">
                <a:latin typeface="Arial" charset="0"/>
              </a:rPr>
              <a:t>Configure Router-on-a Stick: Verifying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1496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5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6.1 – </a:t>
            </a:r>
            <a:r>
              <a:rPr lang="en-US" sz="1200" dirty="0">
                <a:latin typeface="Arial" charset="0"/>
              </a:rPr>
              <a:t>VLAN Segmentation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6.1.1 – Overview of VLANs</a:t>
            </a:r>
            <a:endParaRPr lang="en-U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n-US" dirty="0"/>
              <a:t>6.1.1.2 – Benefits of VLANs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8984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50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6.3 – </a:t>
            </a:r>
            <a:r>
              <a:rPr lang="en-US" sz="1200" dirty="0">
                <a:latin typeface="Arial" charset="0"/>
              </a:rPr>
              <a:t>Inter-VLAN Routing Using Routers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6.3.3 – </a:t>
            </a:r>
            <a:r>
              <a:rPr lang="en-US" sz="1200" dirty="0">
                <a:latin typeface="Arial" charset="0"/>
              </a:rPr>
              <a:t>Configure Router-on-a-Stick Inter-VLAN Routing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6.3.3.6</a:t>
            </a:r>
            <a:r>
              <a:rPr lang="en-US" baseline="0" dirty="0">
                <a:latin typeface="Arial" charset="0"/>
              </a:rPr>
              <a:t> -Packet Tracer - Configuring Router-on-a-Stick Inter-VLAN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43243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51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6.3 – </a:t>
            </a:r>
            <a:r>
              <a:rPr lang="en-US" sz="1200" dirty="0">
                <a:latin typeface="Arial" charset="0"/>
              </a:rPr>
              <a:t>Inter-VLAN Routing Using Routers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6.3.3 – </a:t>
            </a:r>
            <a:r>
              <a:rPr lang="en-US" sz="1200" dirty="0">
                <a:latin typeface="Arial" charset="0"/>
              </a:rPr>
              <a:t>Configure Router-on-a-Stick Inter-VLAN Routing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6.3.3.7</a:t>
            </a:r>
            <a:r>
              <a:rPr lang="en-US" baseline="0" dirty="0">
                <a:latin typeface="Arial" charset="0"/>
              </a:rPr>
              <a:t> -Lab - Configuring 801.2Q Trunk-Based Inter-VLAN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47240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52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6.3 – </a:t>
            </a:r>
            <a:r>
              <a:rPr lang="en-US" sz="1200" dirty="0">
                <a:latin typeface="Arial" charset="0"/>
              </a:rPr>
              <a:t>Inter-VLAN Routing Using Routers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6.3.3 – </a:t>
            </a:r>
            <a:r>
              <a:rPr lang="en-US" sz="1200" dirty="0">
                <a:latin typeface="Arial" charset="0"/>
              </a:rPr>
              <a:t>Configure Router-on-a-Stick Inter-VLAN Routing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6.3.3.8</a:t>
            </a:r>
            <a:r>
              <a:rPr lang="en-US" baseline="0" dirty="0">
                <a:latin typeface="Arial" charset="0"/>
              </a:rPr>
              <a:t> -Packet Tracer - Inter-VLAN Routing Challenge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78467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/>
              <a:t>6 - VLANs</a:t>
            </a:r>
          </a:p>
          <a:p>
            <a:r>
              <a:rPr lang="en-US" dirty="0"/>
              <a:t>6.4 – Summary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8370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6.4 – Summary</a:t>
            </a:r>
          </a:p>
          <a:p>
            <a:r>
              <a:rPr lang="en-US" dirty="0"/>
              <a:t>6.4.1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Conclusion 	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dirty="0"/>
              <a:t>6.4.1.2 – </a:t>
            </a:r>
            <a:r>
              <a:rPr lang="sv-SE" dirty="0"/>
              <a:t>Packet Tracer - Skills Integration Challenge </a:t>
            </a:r>
            <a:endParaRPr lang="en-US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9178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55</a:t>
            </a:fld>
            <a:endParaRPr lang="en-U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6.4 – Summary</a:t>
            </a:r>
          </a:p>
          <a:p>
            <a:r>
              <a:rPr lang="en-US" dirty="0"/>
              <a:t>6.4.1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Conclusion 	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dirty="0"/>
              <a:t>6.4.1.3 – </a:t>
            </a:r>
            <a:r>
              <a:rPr lang="en-US" dirty="0"/>
              <a:t>Chapter 6: VLANs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7727834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C92755B-29FD-8743-9094-C0E3A734D22E}" type="slidenum">
              <a:rPr lang="en-US" sz="800"/>
              <a:pPr/>
              <a:t>56</a:t>
            </a:fld>
            <a:endParaRPr lang="en-US" sz="800" dirty="0"/>
          </a:p>
        </p:txBody>
      </p:sp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New Terms and Commands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92277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C92755B-29FD-8743-9094-C0E3A734D22E}" type="slidenum">
              <a:rPr lang="en-US" sz="800"/>
              <a:pPr/>
              <a:t>57</a:t>
            </a:fld>
            <a:endParaRPr lang="en-US" sz="800" dirty="0"/>
          </a:p>
        </p:txBody>
      </p:sp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New Terms and Commands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20366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C92755B-29FD-8743-9094-C0E3A734D22E}" type="slidenum">
              <a:rPr lang="en-US" sz="800"/>
              <a:pPr/>
              <a:t>58</a:t>
            </a:fld>
            <a:endParaRPr lang="en-US" sz="800" dirty="0"/>
          </a:p>
        </p:txBody>
      </p:sp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New Terms and Commands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2190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6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6.1 – </a:t>
            </a:r>
            <a:r>
              <a:rPr lang="en-US" sz="1200" dirty="0">
                <a:latin typeface="Arial" charset="0"/>
              </a:rPr>
              <a:t>VLAN Segmentation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6.1.1 – Overview of VLANs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/>
              <a:t>6.1.1.3</a:t>
            </a:r>
            <a:r>
              <a:rPr lang="en-US" baseline="0" dirty="0"/>
              <a:t> – Types of VLANs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3938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7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6.1 – </a:t>
            </a:r>
            <a:r>
              <a:rPr lang="en-US" sz="1200" dirty="0">
                <a:latin typeface="Arial" charset="0"/>
              </a:rPr>
              <a:t>VLAN Segmentation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6.1.1 – Overview of VLANs</a:t>
            </a:r>
            <a:endParaRPr lang="en-U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n-US" dirty="0"/>
              <a:t>6.1.1.4</a:t>
            </a:r>
            <a:r>
              <a:rPr lang="en-US" baseline="0" dirty="0"/>
              <a:t> – Voice VLANs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1769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6.1 – </a:t>
            </a:r>
            <a:r>
              <a:rPr lang="en-US" sz="1200" dirty="0">
                <a:latin typeface="Arial" charset="0"/>
              </a:rPr>
              <a:t>VLAN Segmentation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6.1.1 – Overview of VLANs</a:t>
            </a:r>
            <a:endParaRPr lang="en-U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n-US" dirty="0"/>
              <a:t>6.1.1.5</a:t>
            </a:r>
            <a:r>
              <a:rPr lang="en-US" baseline="0" dirty="0"/>
              <a:t> – Packet Tracer – Who Hears the Broadcast?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7470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9</a:t>
            </a:fld>
            <a:endParaRPr lang="en-U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6.1 – </a:t>
            </a:r>
            <a:r>
              <a:rPr lang="en-US" sz="1200" dirty="0">
                <a:latin typeface="Arial" charset="0"/>
              </a:rPr>
              <a:t>VLAN Segmentation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6.1.2 – VLANs in a Multi-Switched</a:t>
            </a:r>
            <a:r>
              <a:rPr lang="en-US" baseline="0" dirty="0">
                <a:latin typeface="Arial" charset="0"/>
              </a:rPr>
              <a:t> Environment</a:t>
            </a:r>
            <a:endParaRPr lang="en-U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n-US" dirty="0"/>
              <a:t>6.1.2.1</a:t>
            </a:r>
            <a:r>
              <a:rPr lang="en-US" baseline="0" dirty="0"/>
              <a:t> – VLAN Trunks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649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‹#›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9250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9" name="Rectangle 4"/>
          <p:cNvSpPr>
            <a:spLocks noChangeArrowheads="1"/>
          </p:cNvSpPr>
          <p:nvPr userDrawn="1"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t>© 2016  Cisco and/or its affiliates. All rights reserved.   Cisco Confidential</a:t>
            </a: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t>© 2016  Cisco and/or its affiliates. All rights reserved.   Cisco Confidential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1" r:id="rId14"/>
  </p:sldLayoutIdLst>
  <p:transition spd="slow">
    <p:wipe/>
  </p:transition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9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0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4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4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7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Chapter 6: VLANs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2916099" cy="902174"/>
          </a:xfrm>
        </p:spPr>
        <p:txBody>
          <a:bodyPr/>
          <a:lstStyle/>
          <a:p>
            <a:r>
              <a:rPr lang="en-US" dirty="0"/>
              <a:t>CCNA Routing and Switching</a:t>
            </a:r>
          </a:p>
          <a:p>
            <a:r>
              <a:rPr lang="en-US" dirty="0"/>
              <a:t>Routing and Switching Essentials v6.0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93801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3158" y="2425700"/>
            <a:ext cx="4792527" cy="221574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5" y="901699"/>
            <a:ext cx="8733235" cy="1524001"/>
          </a:xfrm>
        </p:spPr>
        <p:txBody>
          <a:bodyPr/>
          <a:lstStyle/>
          <a:p>
            <a:r>
              <a:rPr lang="en-US" dirty="0"/>
              <a:t>If a switch port receives a broadcast frame, it forwards it out all ports except the originating port. </a:t>
            </a:r>
          </a:p>
          <a:p>
            <a:pPr lvl="1"/>
            <a:r>
              <a:rPr lang="en-US" dirty="0"/>
              <a:t>Eventually the entire network receives the broadcast because the network is one broadcast domain.</a:t>
            </a:r>
          </a:p>
          <a:p>
            <a:r>
              <a:rPr lang="en-US" dirty="0"/>
              <a:t>VLANs can be used to limit the reach of broadcast frames because each VLAN is a broadcast domain.</a:t>
            </a:r>
          </a:p>
          <a:p>
            <a:pPr lvl="1"/>
            <a:r>
              <a:rPr lang="en-US" dirty="0"/>
              <a:t>VLANs help control the reach of broadcast frames and their impact in the network.</a:t>
            </a:r>
          </a:p>
          <a:p>
            <a:pPr lvl="1"/>
            <a:endParaRPr lang="en-US" dirty="0"/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VLANs in a Multi-Switched Environment</a:t>
            </a:r>
            <a:br>
              <a:rPr lang="en-US" dirty="0"/>
            </a:br>
            <a:r>
              <a:rPr lang="en-US" dirty="0"/>
              <a:t>Controlling Broadcast Domains with VLANs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144065" y="2639028"/>
            <a:ext cx="4364274" cy="2002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 the figure, PC1 on VLAN 10 sends a broadcast frame.</a:t>
            </a:r>
          </a:p>
          <a:p>
            <a:pPr lvl="1"/>
            <a:r>
              <a:rPr lang="en-US" dirty="0"/>
              <a:t>Trunk links between S2 - S1 and S1 - S3 propagate the broadcast to other devices in VLAN 10. </a:t>
            </a:r>
          </a:p>
          <a:p>
            <a:pPr lvl="1"/>
            <a:r>
              <a:rPr lang="en-US" dirty="0"/>
              <a:t>Only devices in the same VLAN receive the broadcast therefore, PC4 would receive the  broadcast.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407580"/>
      </p:ext>
    </p:extLst>
  </p:cSld>
  <p:clrMapOvr>
    <a:masterClrMapping/>
  </p:clrMapOvr>
  <p:transition spd="med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44065" y="889000"/>
            <a:ext cx="8999936" cy="4065263"/>
          </a:xfrm>
        </p:spPr>
        <p:txBody>
          <a:bodyPr/>
          <a:lstStyle/>
          <a:p>
            <a:r>
              <a:rPr lang="en-US" dirty="0"/>
              <a:t>Before a frame is forwarded across a trunk link, it must be tagged with its VLAN information.</a:t>
            </a:r>
          </a:p>
          <a:p>
            <a:pPr lvl="1"/>
            <a:r>
              <a:rPr lang="en-US" dirty="0"/>
              <a:t>Frame tagging is the process of adding a VLAN identification header to the frame. </a:t>
            </a:r>
          </a:p>
          <a:p>
            <a:pPr lvl="1"/>
            <a:r>
              <a:rPr lang="en-US" dirty="0"/>
              <a:t>It is used to properly transmit multiple VLAN frames through a trunk link.</a:t>
            </a:r>
          </a:p>
          <a:p>
            <a:pPr lvl="1"/>
            <a:endParaRPr lang="en-US" sz="800" dirty="0"/>
          </a:p>
          <a:p>
            <a:r>
              <a:rPr lang="en-US" dirty="0"/>
              <a:t>IEEE 802.1Q is a vey popular VLAN trunking protocol that defines the structure of the tagging header added to the frame.</a:t>
            </a:r>
          </a:p>
          <a:p>
            <a:pPr lvl="1"/>
            <a:endParaRPr lang="en-US" dirty="0"/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VLANs in a Multi-Switched Environment</a:t>
            </a:r>
            <a:br>
              <a:rPr lang="en-US" sz="1600" dirty="0"/>
            </a:br>
            <a:r>
              <a:rPr lang="en-US" dirty="0"/>
              <a:t>Tagging Ethernet Frames for VLAN Identification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612" y="2327382"/>
            <a:ext cx="3804257" cy="2550222"/>
          </a:xfrm>
          <a:prstGeom prst="rect">
            <a:avLst/>
          </a:prstGeom>
        </p:spPr>
      </p:pic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144065" y="2552217"/>
            <a:ext cx="4943009" cy="23728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Switches add VLAN tagging information after the Source MAC address field.</a:t>
            </a:r>
          </a:p>
          <a:p>
            <a:pPr lvl="1"/>
            <a:r>
              <a:rPr lang="en-US" dirty="0"/>
              <a:t>The fields in the 802.1Q VLAN tag includes VLAN ID (VID).</a:t>
            </a:r>
          </a:p>
          <a:p>
            <a:pPr lvl="1"/>
            <a:r>
              <a:rPr lang="en-US" dirty="0"/>
              <a:t>Trunk links add the tag information before sending the frame and then remove the tags before forwarding frames through non-trunk ports.</a:t>
            </a:r>
          </a:p>
        </p:txBody>
      </p:sp>
    </p:spTree>
    <p:extLst>
      <p:ext uri="{BB962C8B-B14F-4D97-AF65-F5344CB8AC3E}">
        <p14:creationId xmlns:p14="http://schemas.microsoft.com/office/powerpoint/2010/main" val="996312018"/>
      </p:ext>
    </p:extLst>
  </p:cSld>
  <p:clrMapOvr>
    <a:masterClrMapping/>
  </p:clrMapOvr>
  <p:transition spd="med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44065" y="988181"/>
            <a:ext cx="4860899" cy="3418719"/>
          </a:xfrm>
        </p:spPr>
        <p:txBody>
          <a:bodyPr/>
          <a:lstStyle/>
          <a:p>
            <a:r>
              <a:rPr lang="en-US" dirty="0"/>
              <a:t>Control traffic sent on the native VLAN should not be tagged. </a:t>
            </a:r>
          </a:p>
          <a:p>
            <a:r>
              <a:rPr lang="en-US" dirty="0"/>
              <a:t>Frames received untagged, remain untagged and are placed in the native VLAN when forwarded.</a:t>
            </a:r>
          </a:p>
          <a:p>
            <a:r>
              <a:rPr lang="en-US" dirty="0"/>
              <a:t>If there are no ports associated to the native VLAN and no other trunk links, an untagged frame is dropped.</a:t>
            </a:r>
          </a:p>
          <a:p>
            <a:r>
              <a:rPr lang="en-US" dirty="0"/>
              <a:t>When configuring a switch port on a Cisco switch, configure devices so that they do not send tagged frames on the native VLAN. </a:t>
            </a:r>
          </a:p>
          <a:p>
            <a:r>
              <a:rPr lang="en-US" dirty="0"/>
              <a:t>In Cisco switches, the native VLAN is VLAN 1, by default.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VLANs in a Multi-Switched Environment</a:t>
            </a:r>
            <a:br>
              <a:rPr lang="en-US" dirty="0"/>
            </a:br>
            <a:r>
              <a:rPr lang="en-US" dirty="0"/>
              <a:t>Native VLANs and 802.1Q Tagging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4964" y="1077081"/>
            <a:ext cx="3693808" cy="244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085365"/>
      </p:ext>
    </p:extLst>
  </p:cSld>
  <p:clrMapOvr>
    <a:masterClrMapping/>
  </p:clrMapOvr>
  <p:transition spd="med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6" y="981471"/>
            <a:ext cx="4139456" cy="2815829"/>
          </a:xfrm>
        </p:spPr>
        <p:txBody>
          <a:bodyPr/>
          <a:lstStyle/>
          <a:p>
            <a:r>
              <a:rPr lang="en-US" dirty="0"/>
              <a:t>An access port connecting a Cisco IP phone can be configured to use two separate VLANs: </a:t>
            </a:r>
          </a:p>
          <a:p>
            <a:pPr lvl="1"/>
            <a:r>
              <a:rPr lang="en-US" dirty="0"/>
              <a:t>A VLAN for voice traffic </a:t>
            </a:r>
          </a:p>
          <a:p>
            <a:pPr lvl="1"/>
            <a:r>
              <a:rPr lang="en-US" dirty="0"/>
              <a:t>A VLAN for data traffic from a device attached to the phone. </a:t>
            </a:r>
          </a:p>
          <a:p>
            <a:pPr lvl="1"/>
            <a:endParaRPr lang="en-US" sz="1100" dirty="0"/>
          </a:p>
          <a:p>
            <a:r>
              <a:rPr lang="en-US" dirty="0"/>
              <a:t>The link between the switch and the IP phone behaves like a trunk to carry traffic from both VLANs.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VLANs in a Multi-Switched Environment</a:t>
            </a:r>
            <a:br>
              <a:rPr lang="en-US" dirty="0"/>
            </a:br>
            <a:r>
              <a:rPr lang="en-US" dirty="0"/>
              <a:t>Voice VLAN Tagging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7022" y="365185"/>
            <a:ext cx="4267200" cy="2740405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4241800" y="3105590"/>
            <a:ext cx="4911278" cy="186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Cisco IP Phone contains an integrated three-port 10/100 switch dedicated to these devices:</a:t>
            </a:r>
          </a:p>
          <a:p>
            <a:pPr lvl="1"/>
            <a:r>
              <a:rPr lang="en-US" dirty="0"/>
              <a:t>Port 1 connects to the switch or other VoIP device.</a:t>
            </a:r>
          </a:p>
          <a:p>
            <a:pPr lvl="1"/>
            <a:r>
              <a:rPr lang="en-US" dirty="0"/>
              <a:t>Port 2 is an internal 10/100 interface that carries the IP phone traffic.</a:t>
            </a:r>
          </a:p>
          <a:p>
            <a:pPr lvl="1"/>
            <a:r>
              <a:rPr lang="en-US" dirty="0"/>
              <a:t>Port 3 (access port) connects to a PC or other device.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475853"/>
      </p:ext>
    </p:extLst>
  </p:cSld>
  <p:clrMapOvr>
    <a:masterClrMapping/>
  </p:clrMapOvr>
  <p:transition spd="med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VLANs in a Multi-Switched Environment</a:t>
            </a:r>
            <a:br>
              <a:rPr lang="en-US" dirty="0"/>
            </a:br>
            <a:r>
              <a:rPr lang="en-US" dirty="0"/>
              <a:t>Packet Tracer – Investigating a VLAN Implementation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9644" y="798944"/>
            <a:ext cx="5157713" cy="416560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517553405"/>
      </p:ext>
    </p:extLst>
  </p:cSld>
  <p:clrMapOvr>
    <a:masterClrMapping/>
  </p:clrMapOvr>
  <p:transition spd="med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dirty="0"/>
              <a:t>6.2 VLAN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588198950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829443" y="1379465"/>
            <a:ext cx="3986663" cy="498974"/>
          </a:xfrm>
        </p:spPr>
        <p:txBody>
          <a:bodyPr/>
          <a:lstStyle/>
          <a:p>
            <a:r>
              <a:rPr lang="en-US" dirty="0"/>
              <a:t>Cisco Catalyst 2960 and 3560 Series switches support over 4,000 VLANs.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VLAN Assignment</a:t>
            </a:r>
            <a:br>
              <a:rPr lang="en-US" sz="1600" dirty="0"/>
            </a:br>
            <a:r>
              <a:rPr lang="en-US" dirty="0"/>
              <a:t>VLAN Ranges on Catalyst Switches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8858" y="2056676"/>
            <a:ext cx="4187835" cy="2090089"/>
          </a:xfrm>
          <a:prstGeom prst="rect">
            <a:avLst/>
          </a:prstGeom>
        </p:spPr>
      </p:pic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108906" y="827970"/>
            <a:ext cx="4619952" cy="2220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VLANs are split into two categories:</a:t>
            </a:r>
          </a:p>
          <a:p>
            <a:pPr lvl="1"/>
            <a:r>
              <a:rPr lang="en-US" b="1" dirty="0"/>
              <a:t>Normal range VLANs</a:t>
            </a:r>
          </a:p>
          <a:p>
            <a:pPr lvl="2"/>
            <a:r>
              <a:rPr lang="en-US" sz="1300" dirty="0"/>
              <a:t>VLAN numbers from 1 to 1,005</a:t>
            </a:r>
          </a:p>
          <a:p>
            <a:pPr lvl="2"/>
            <a:r>
              <a:rPr lang="en-US" sz="1300" dirty="0"/>
              <a:t>Configurations stored in the vlan.dat (in the flash memory)</a:t>
            </a:r>
          </a:p>
          <a:p>
            <a:pPr lvl="2"/>
            <a:r>
              <a:rPr lang="en-US" sz="1300" dirty="0"/>
              <a:t>IDs 1002 through 1005 are reserved for legacy Token Ring and Fiber Distributed Data Interface (FDDI) VLANs, automatically created and cannot be removed.</a:t>
            </a:r>
          </a:p>
        </p:txBody>
      </p:sp>
      <p:sp>
        <p:nvSpPr>
          <p:cNvPr id="8" name="Content Placeholder 1"/>
          <p:cNvSpPr txBox="1">
            <a:spLocks/>
          </p:cNvSpPr>
          <p:nvPr/>
        </p:nvSpPr>
        <p:spPr bwMode="auto">
          <a:xfrm>
            <a:off x="108906" y="3101720"/>
            <a:ext cx="4398700" cy="1508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b="1" dirty="0"/>
              <a:t>Extended Range VLANs</a:t>
            </a:r>
          </a:p>
          <a:p>
            <a:pPr lvl="2"/>
            <a:r>
              <a:rPr lang="en-US" sz="1300" dirty="0"/>
              <a:t>VLAN numbers from 1,006 to 4,096</a:t>
            </a:r>
          </a:p>
          <a:p>
            <a:pPr lvl="2"/>
            <a:r>
              <a:rPr lang="en-US" sz="1300" dirty="0"/>
              <a:t>Configurations stored in the running configuration (NVRAM)</a:t>
            </a:r>
          </a:p>
          <a:p>
            <a:pPr lvl="2"/>
            <a:r>
              <a:rPr lang="en-US" sz="1300" dirty="0"/>
              <a:t>VLAN Trunking Protocol (VTP) does not learn extended VLANs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38325"/>
      </p:ext>
    </p:extLst>
  </p:cSld>
  <p:clrMapOvr>
    <a:masterClrMapping/>
  </p:clrMapOvr>
  <p:transition spd="med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350" dirty="0">
                <a:latin typeface="Arial" charset="0"/>
              </a:rPr>
              <a:t>VLAN Assignment</a:t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Creating a VLAN</a:t>
            </a:r>
            <a:endParaRPr lang="en-U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98523" y="2219622"/>
            <a:ext cx="3572161" cy="228371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8523" y="878914"/>
            <a:ext cx="6243173" cy="1260738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2442" y="2471612"/>
            <a:ext cx="2115871" cy="69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239551"/>
      </p:ext>
    </p:extLst>
  </p:cSld>
  <p:clrMapOvr>
    <a:masterClrMapping/>
  </p:clrMapOvr>
  <p:transition spd="med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350" dirty="0">
                <a:latin typeface="Arial" charset="0"/>
              </a:rPr>
              <a:t>VLAN Assignment</a:t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Assigning Ports to VLANs</a:t>
            </a:r>
            <a:endParaRPr lang="en-U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5400" y="2156027"/>
            <a:ext cx="2896400" cy="193310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3665" y="3994424"/>
            <a:ext cx="1870835" cy="50715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4458" y="851248"/>
            <a:ext cx="4335085" cy="1067649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97664" y="2144656"/>
            <a:ext cx="2758887" cy="9579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52604" y="3197258"/>
            <a:ext cx="1696805" cy="120105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99898" y="2063747"/>
            <a:ext cx="3931920" cy="2560320"/>
          </a:xfrm>
          <a:prstGeom prst="rect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b="1" dirty="0">
                <a:solidFill>
                  <a:srgbClr val="000000"/>
                </a:solidFill>
              </a:rPr>
              <a:t>Example 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857659" y="2063748"/>
            <a:ext cx="3931920" cy="2560320"/>
          </a:xfrm>
          <a:prstGeom prst="rect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100" b="1" dirty="0">
                <a:solidFill>
                  <a:srgbClr val="000000"/>
                </a:solidFill>
              </a:rPr>
              <a:t>Example 2</a:t>
            </a:r>
          </a:p>
        </p:txBody>
      </p:sp>
    </p:spTree>
    <p:extLst>
      <p:ext uri="{BB962C8B-B14F-4D97-AF65-F5344CB8AC3E}">
        <p14:creationId xmlns:p14="http://schemas.microsoft.com/office/powerpoint/2010/main" val="1822916125"/>
      </p:ext>
    </p:extLst>
  </p:cSld>
  <p:clrMapOvr>
    <a:masterClrMapping/>
  </p:clrMapOvr>
  <p:transition spd="med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44065" y="836034"/>
            <a:ext cx="8853286" cy="405644"/>
          </a:xfrm>
        </p:spPr>
        <p:txBody>
          <a:bodyPr/>
          <a:lstStyle/>
          <a:p>
            <a:r>
              <a:rPr lang="en-US" dirty="0"/>
              <a:t>Remove VLAN Assignment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VLAN Assignment</a:t>
            </a:r>
            <a:br>
              <a:rPr lang="en-US" dirty="0"/>
            </a:br>
            <a:r>
              <a:rPr lang="en-US" dirty="0"/>
              <a:t>Changing VLAN Port Membership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67" y="1204589"/>
            <a:ext cx="6229916" cy="1143524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1702" y="2491422"/>
            <a:ext cx="3389556" cy="234609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550017" y="3103808"/>
            <a:ext cx="2279559" cy="1169551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</a:rPr>
              <a:t>Even though interface F0/18 was previously assigned to VLAN 20, it reset to the default VLAN1. </a:t>
            </a:r>
          </a:p>
        </p:txBody>
      </p:sp>
      <p:sp>
        <p:nvSpPr>
          <p:cNvPr id="4" name="Right Arrow 3"/>
          <p:cNvSpPr/>
          <p:nvPr/>
        </p:nvSpPr>
        <p:spPr>
          <a:xfrm>
            <a:off x="4597759" y="3490175"/>
            <a:ext cx="643944" cy="347729"/>
          </a:xfrm>
          <a:prstGeom prst="rightArrow">
            <a:avLst/>
          </a:prstGeom>
          <a:solidFill>
            <a:srgbClr val="36A4D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023925"/>
      </p:ext>
    </p:extLst>
  </p:cSld>
  <p:clrMapOvr>
    <a:masterClrMapping/>
  </p:clrMapOvr>
  <p:transition spd="med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4"/>
          <p:cNvSpPr>
            <a:spLocks noGrp="1" noChangeArrowheads="1"/>
          </p:cNvSpPr>
          <p:nvPr>
            <p:ph idx="1"/>
          </p:nvPr>
        </p:nvSpPr>
        <p:spPr>
          <a:xfrm>
            <a:off x="145358" y="684644"/>
            <a:ext cx="8853286" cy="4155319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/>
          <a:p>
            <a:r>
              <a:rPr lang="en-CA" sz="1600" dirty="0"/>
              <a:t>6.1 VLAN Segmentation</a:t>
            </a:r>
          </a:p>
          <a:p>
            <a:pPr marL="470297" lvl="1" indent="-214313">
              <a:buFont typeface="Arial" panose="020B0604020202020204" pitchFamily="34" charset="0"/>
            </a:pPr>
            <a:r>
              <a:rPr lang="en-US" sz="1600" dirty="0"/>
              <a:t>Explain the purpose of VLANs in a switched network.</a:t>
            </a:r>
          </a:p>
          <a:p>
            <a:pPr marL="470297" lvl="1" indent="-214313">
              <a:buFont typeface="Arial" panose="020B0604020202020204" pitchFamily="34" charset="0"/>
            </a:pPr>
            <a:r>
              <a:rPr lang="en-US" sz="1600" dirty="0"/>
              <a:t>Explain how a switch forwards frames based on VLAN configuration in a multi-switch environment.</a:t>
            </a:r>
          </a:p>
          <a:p>
            <a:r>
              <a:rPr lang="en-CA" sz="1600" dirty="0"/>
              <a:t>6.2 VLAN Implementations</a:t>
            </a:r>
          </a:p>
          <a:p>
            <a:pPr marL="470297" lvl="1" indent="-214313">
              <a:buFont typeface="Arial" panose="020B0604020202020204" pitchFamily="34" charset="0"/>
            </a:pPr>
            <a:r>
              <a:rPr lang="en-US" sz="1600" dirty="0"/>
              <a:t>Configure a switch port to be assigned to a VLAN based on requirements.</a:t>
            </a:r>
          </a:p>
          <a:p>
            <a:pPr marL="470297" lvl="1" indent="-214313">
              <a:buFont typeface="Arial" panose="020B0604020202020204" pitchFamily="34" charset="0"/>
            </a:pPr>
            <a:r>
              <a:rPr lang="en-US" sz="1600" dirty="0"/>
              <a:t>Configure a trunk port on a LAN switch.</a:t>
            </a:r>
          </a:p>
          <a:p>
            <a:pPr marL="470297" lvl="1" indent="-214313">
              <a:buFont typeface="Arial" panose="020B0604020202020204" pitchFamily="34" charset="0"/>
            </a:pPr>
            <a:r>
              <a:rPr lang="en-US" sz="1600" dirty="0"/>
              <a:t>Troubleshoot VLAN and trunk configurations in a switched network.</a:t>
            </a:r>
          </a:p>
          <a:p>
            <a:r>
              <a:rPr lang="en-US" sz="1600" dirty="0"/>
              <a:t>6.3 Inter-VLAN Routing Using Routers</a:t>
            </a:r>
          </a:p>
          <a:p>
            <a:pPr marL="470297" lvl="1" indent="-214313">
              <a:buFont typeface="Arial" panose="020B0604020202020204" pitchFamily="34" charset="0"/>
            </a:pPr>
            <a:r>
              <a:rPr lang="en-US" sz="1600" dirty="0"/>
              <a:t>Describe the two options for configuring Inter-VLAN routing.</a:t>
            </a:r>
          </a:p>
          <a:p>
            <a:pPr marL="470297" lvl="1" indent="-214313">
              <a:buFont typeface="Arial" panose="020B0604020202020204" pitchFamily="34" charset="0"/>
            </a:pPr>
            <a:r>
              <a:rPr lang="en-US" sz="1600" dirty="0"/>
              <a:t>Configure legacy Inter-VLAN Routing.</a:t>
            </a:r>
          </a:p>
          <a:p>
            <a:pPr marL="470297" lvl="1" indent="-214313">
              <a:buFont typeface="Arial" panose="020B0604020202020204" pitchFamily="34" charset="0"/>
            </a:pPr>
            <a:r>
              <a:rPr lang="en-US" sz="1600" dirty="0"/>
              <a:t>Configure Router-on-a-Stick Inter-VLAN Routing</a:t>
            </a:r>
          </a:p>
        </p:txBody>
      </p:sp>
      <p:sp>
        <p:nvSpPr>
          <p:cNvPr id="4098" name="Rectangle 3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Chapter 6 - Sections &amp; Objectives</a:t>
            </a:r>
          </a:p>
        </p:txBody>
      </p:sp>
    </p:spTree>
    <p:extLst>
      <p:ext uri="{BB962C8B-B14F-4D97-AF65-F5344CB8AC3E}">
        <p14:creationId xmlns:p14="http://schemas.microsoft.com/office/powerpoint/2010/main" val="1758868671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the </a:t>
            </a:r>
            <a:r>
              <a:rPr lang="en-US" b="1" dirty="0"/>
              <a:t>no vlan </a:t>
            </a:r>
            <a:r>
              <a:rPr lang="en-US" i="1" dirty="0"/>
              <a:t>vlan-id </a:t>
            </a:r>
            <a:r>
              <a:rPr lang="en-US" dirty="0"/>
              <a:t>global configuration mode command to remove VLAN.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To delete the entire vlan.dat file, use the </a:t>
            </a:r>
            <a:r>
              <a:rPr lang="en-US" b="1" dirty="0"/>
              <a:t>delete flash:vlan.dat </a:t>
            </a:r>
            <a:r>
              <a:rPr lang="en-US" dirty="0"/>
              <a:t>privileged EXEC mode command. </a:t>
            </a:r>
          </a:p>
          <a:p>
            <a:pPr lvl="1"/>
            <a:r>
              <a:rPr lang="en-US" b="1" dirty="0"/>
              <a:t>delete vlan.dat</a:t>
            </a:r>
            <a:r>
              <a:rPr lang="en-US" dirty="0"/>
              <a:t> can be used if the vlan.dat file has not been moved from its default location.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VLAN Assignment</a:t>
            </a:r>
            <a:br>
              <a:rPr lang="en-US" dirty="0"/>
            </a:br>
            <a:r>
              <a:rPr lang="en-US" dirty="0"/>
              <a:t>Deleting VLANs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7788" y="1200365"/>
            <a:ext cx="3908425" cy="237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219947"/>
      </p:ext>
    </p:extLst>
  </p:cSld>
  <p:clrMapOvr>
    <a:masterClrMapping/>
  </p:clrMapOvr>
  <p:transition spd="med">
    <p:wipe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5" y="798944"/>
            <a:ext cx="8853286" cy="605179"/>
          </a:xfrm>
        </p:spPr>
        <p:txBody>
          <a:bodyPr/>
          <a:lstStyle/>
          <a:p>
            <a:r>
              <a:rPr lang="en-US" dirty="0"/>
              <a:t>VLAN configurations can be validated using the Cisco IOS </a:t>
            </a:r>
            <a:r>
              <a:rPr lang="en-US" b="1" dirty="0"/>
              <a:t>show vlan </a:t>
            </a:r>
            <a:r>
              <a:rPr lang="en-US" dirty="0"/>
              <a:t>and </a:t>
            </a:r>
            <a:r>
              <a:rPr lang="en-US" b="1" dirty="0"/>
              <a:t>show interfaces </a:t>
            </a:r>
            <a:r>
              <a:rPr lang="en-US" dirty="0"/>
              <a:t>command options.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VLAN Assignment</a:t>
            </a:r>
            <a:br>
              <a:rPr lang="en-US" dirty="0"/>
            </a:br>
            <a:r>
              <a:rPr lang="en-US" dirty="0"/>
              <a:t>Verifying VLAN Information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904" y="1410109"/>
            <a:ext cx="4062586" cy="28312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1764" y="1404123"/>
            <a:ext cx="4364885" cy="2654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788147"/>
      </p:ext>
    </p:extLst>
  </p:cSld>
  <p:clrMapOvr>
    <a:masterClrMapping/>
  </p:clrMapOvr>
  <p:transition spd="med"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VLAN Assignment</a:t>
            </a:r>
            <a:br>
              <a:rPr lang="en-US" dirty="0"/>
            </a:br>
            <a:r>
              <a:rPr lang="en-US" dirty="0"/>
              <a:t>Packet Tracer – Configuring VLANs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25002" y="798513"/>
            <a:ext cx="3692408" cy="4156075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2023249905"/>
      </p:ext>
    </p:extLst>
  </p:cSld>
  <p:clrMapOvr>
    <a:masterClrMapping/>
  </p:clrMapOvr>
  <p:transition spd="med">
    <p:wipe dir="r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350" dirty="0">
                <a:latin typeface="Arial" charset="0"/>
              </a:rPr>
              <a:t>VLAN Trunks</a:t>
            </a:r>
            <a:br>
              <a:rPr lang="en-US" dirty="0">
                <a:latin typeface="Arial" charset="0"/>
              </a:rPr>
            </a:br>
            <a:r>
              <a:rPr lang="en-US" dirty="0">
                <a:ea typeface="ＭＳ Ｐゴシック" pitchFamily="34" charset="-128"/>
              </a:rPr>
              <a:t>Configuring IEEE 802.1q Trunk Links</a:t>
            </a:r>
            <a:endParaRPr lang="en-U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8593" y="913244"/>
            <a:ext cx="5146815" cy="1334888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0618" y="2370194"/>
            <a:ext cx="3635386" cy="22542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6649" y="3263780"/>
            <a:ext cx="3477949" cy="75856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84283" y="3324137"/>
            <a:ext cx="950066" cy="483326"/>
          </a:xfrm>
          <a:prstGeom prst="rect">
            <a:avLst/>
          </a:prstGeom>
          <a:solidFill>
            <a:schemeClr val="accent2">
              <a:lumMod val="50000"/>
            </a:schemeClr>
          </a:solidFill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Native VLAN</a:t>
            </a:r>
          </a:p>
          <a:p>
            <a:pPr algn="ctr"/>
            <a:r>
              <a:rPr lang="en-US" sz="800" dirty="0"/>
              <a:t>VLAN 99</a:t>
            </a:r>
          </a:p>
          <a:p>
            <a:pPr algn="ctr"/>
            <a:r>
              <a:rPr lang="en-US" sz="800" dirty="0"/>
              <a:t>172.17.99.0/24</a:t>
            </a:r>
          </a:p>
        </p:txBody>
      </p:sp>
    </p:spTree>
    <p:extLst>
      <p:ext uri="{BB962C8B-B14F-4D97-AF65-F5344CB8AC3E}">
        <p14:creationId xmlns:p14="http://schemas.microsoft.com/office/powerpoint/2010/main" val="899795575"/>
      </p:ext>
    </p:extLst>
  </p:cSld>
  <p:clrMapOvr>
    <a:masterClrMapping/>
  </p:clrMapOvr>
  <p:transition spd="med"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350" dirty="0">
                <a:latin typeface="Arial" charset="0"/>
              </a:rPr>
              <a:t>VLAN Trunks</a:t>
            </a:r>
            <a:br>
              <a:rPr lang="en-US" dirty="0">
                <a:latin typeface="Arial" charset="0"/>
              </a:rPr>
            </a:br>
            <a:r>
              <a:rPr lang="en-US" dirty="0">
                <a:ea typeface="ＭＳ Ｐゴシック" pitchFamily="34" charset="-128"/>
              </a:rPr>
              <a:t>Resetting the Trunk to Default State</a:t>
            </a:r>
            <a:endParaRPr lang="en-U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9942" y="756697"/>
            <a:ext cx="5288231" cy="1213819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008" y="2114138"/>
            <a:ext cx="2766291" cy="248966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5854" y="2156977"/>
            <a:ext cx="3000997" cy="216102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58207" y="2152176"/>
            <a:ext cx="959943" cy="1645124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noAutofit/>
          </a:bodyPr>
          <a:lstStyle/>
          <a:p>
            <a:r>
              <a:rPr lang="en-US" sz="1300" dirty="0">
                <a:solidFill>
                  <a:srgbClr val="000000"/>
                </a:solidFill>
              </a:rPr>
              <a:t>F0/1 is configured as an access port which removes the trunk feature.</a:t>
            </a:r>
          </a:p>
        </p:txBody>
      </p:sp>
      <p:sp>
        <p:nvSpPr>
          <p:cNvPr id="6" name="Right Arrow 5"/>
          <p:cNvSpPr/>
          <p:nvPr/>
        </p:nvSpPr>
        <p:spPr>
          <a:xfrm>
            <a:off x="5518150" y="2230399"/>
            <a:ext cx="287704" cy="284201"/>
          </a:xfrm>
          <a:prstGeom prst="rightArrow">
            <a:avLst/>
          </a:prstGeom>
          <a:solidFill>
            <a:srgbClr val="36A4D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718085"/>
      </p:ext>
    </p:extLst>
  </p:cSld>
  <p:clrMapOvr>
    <a:masterClrMapping/>
  </p:clrMapOvr>
  <p:transition spd="med">
    <p:wipe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350" dirty="0">
                <a:latin typeface="Arial" charset="0"/>
              </a:rPr>
              <a:t>VLAN Trunks</a:t>
            </a:r>
            <a:br>
              <a:rPr lang="en-US" dirty="0">
                <a:latin typeface="Arial" charset="0"/>
              </a:rPr>
            </a:br>
            <a:r>
              <a:rPr lang="en-US" dirty="0">
                <a:ea typeface="ＭＳ Ｐゴシック" pitchFamily="34" charset="-128"/>
              </a:rPr>
              <a:t>Verifying Trunk Configuration</a:t>
            </a:r>
            <a:endParaRPr lang="en-U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738" y="862458"/>
            <a:ext cx="4444525" cy="400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234003"/>
      </p:ext>
    </p:extLst>
  </p:cSld>
  <p:clrMapOvr>
    <a:masterClrMapping/>
  </p:clrMapOvr>
  <p:transition spd="med">
    <p:wipe dir="r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77367" y="798513"/>
            <a:ext cx="3787679" cy="4156075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VLAN Trunks</a:t>
            </a:r>
            <a:br>
              <a:rPr lang="en-US" dirty="0"/>
            </a:br>
            <a:r>
              <a:rPr lang="en-US" dirty="0"/>
              <a:t>Packet Tracer – Configuring Trunks</a:t>
            </a:r>
          </a:p>
        </p:txBody>
      </p:sp>
    </p:spTree>
    <p:extLst>
      <p:ext uri="{BB962C8B-B14F-4D97-AF65-F5344CB8AC3E}">
        <p14:creationId xmlns:p14="http://schemas.microsoft.com/office/powerpoint/2010/main" val="2974488671"/>
      </p:ext>
    </p:extLst>
  </p:cSld>
  <p:clrMapOvr>
    <a:masterClrMapping/>
  </p:clrMapOvr>
  <p:transition spd="med">
    <p:wipe dir="r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VLAN Trunks</a:t>
            </a:r>
            <a:br>
              <a:rPr lang="en-US" dirty="0"/>
            </a:br>
            <a:r>
              <a:rPr lang="en-US" dirty="0"/>
              <a:t>Lab – Configuring VLANs and Trunks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66246" y="798513"/>
            <a:ext cx="3409921" cy="4156075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184454148"/>
      </p:ext>
    </p:extLst>
  </p:cSld>
  <p:clrMapOvr>
    <a:masterClrMapping/>
  </p:clrMapOvr>
  <p:transition spd="med">
    <p:wipe dir="r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44065" y="988181"/>
            <a:ext cx="3653235" cy="1310519"/>
          </a:xfrm>
        </p:spPr>
        <p:txBody>
          <a:bodyPr/>
          <a:lstStyle/>
          <a:p>
            <a:r>
              <a:rPr lang="en-US" dirty="0"/>
              <a:t>Common practice to associate a VLAN with an IP network.</a:t>
            </a:r>
          </a:p>
          <a:p>
            <a:pPr lvl="1"/>
            <a:r>
              <a:rPr lang="en-US" dirty="0"/>
              <a:t>Different IP networks must communicate through a router.</a:t>
            </a:r>
          </a:p>
          <a:p>
            <a:pPr lvl="1"/>
            <a:r>
              <a:rPr lang="en-US" dirty="0"/>
              <a:t>All devices within a VLAN must be part of the same IP network to communicate.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Troubleshoot VLANs and Trunks</a:t>
            </a:r>
            <a:br>
              <a:rPr lang="en-US" dirty="0"/>
            </a:br>
            <a:r>
              <a:rPr lang="en-US" dirty="0"/>
              <a:t>IP Addressing Issues with VLANs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2408" y="988180"/>
            <a:ext cx="4815192" cy="2961519"/>
          </a:xfrm>
          <a:prstGeom prst="rect">
            <a:avLst/>
          </a:prstGeom>
        </p:spPr>
      </p:pic>
      <p:sp>
        <p:nvSpPr>
          <p:cNvPr id="8" name="Content Placeholder 3"/>
          <p:cNvSpPr txBox="1">
            <a:spLocks/>
          </p:cNvSpPr>
          <p:nvPr/>
        </p:nvSpPr>
        <p:spPr bwMode="auto">
          <a:xfrm>
            <a:off x="144064" y="2851423"/>
            <a:ext cx="3653235" cy="820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 the figure, PC1 cannot communicate to the server because it has a wrong IP address configured.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984685"/>
      </p:ext>
    </p:extLst>
  </p:cSld>
  <p:clrMapOvr>
    <a:masterClrMapping/>
  </p:clrMapOvr>
  <p:transition spd="med">
    <p:wipe dir="r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45358" y="875887"/>
            <a:ext cx="8853286" cy="4155319"/>
          </a:xfrm>
        </p:spPr>
        <p:txBody>
          <a:bodyPr/>
          <a:lstStyle/>
          <a:p>
            <a:r>
              <a:rPr lang="en-US" dirty="0"/>
              <a:t>If all the IP address mismatches have been solved, but the device still cannot connect, check if the VLAN exists in the switch.</a:t>
            </a:r>
          </a:p>
          <a:p>
            <a:endParaRPr lang="en-US" dirty="0"/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Troubleshoot VLANs and Trunks</a:t>
            </a:r>
            <a:br>
              <a:rPr lang="en-US" dirty="0"/>
            </a:br>
            <a:r>
              <a:rPr lang="en-US" dirty="0"/>
              <a:t>Missing VLANs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877" y="1653992"/>
            <a:ext cx="4673212" cy="26830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1804" y="2740875"/>
            <a:ext cx="3514148" cy="185805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191805" y="1413672"/>
            <a:ext cx="3558496" cy="117633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300" dirty="0">
                <a:solidFill>
                  <a:srgbClr val="000000"/>
                </a:solidFill>
              </a:rPr>
              <a:t>If the VLAN to which the port belongs is deleted, the port becomes inactive and is unable to communicate with the rest of the network. </a:t>
            </a:r>
          </a:p>
          <a:p>
            <a:pPr marL="114300" lvl="1" indent="-11430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It is not functional until the missing VLAN is created or the VLAN is removed from the port.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1100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049608" y="1413672"/>
            <a:ext cx="3798541" cy="3336128"/>
          </a:xfrm>
          <a:prstGeom prst="rect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580968"/>
      </p:ext>
    </p:extLst>
  </p:cSld>
  <p:clrMapOvr>
    <a:masterClrMapping/>
  </p:clrMapOvr>
  <p:transition spd="med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dirty="0"/>
              <a:t>6.1 VLAN Segmentation</a:t>
            </a:r>
          </a:p>
        </p:txBody>
      </p:sp>
    </p:spTree>
    <p:extLst>
      <p:ext uri="{BB962C8B-B14F-4D97-AF65-F5344CB8AC3E}">
        <p14:creationId xmlns:p14="http://schemas.microsoft.com/office/powerpoint/2010/main" val="673099643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350" dirty="0">
                <a:latin typeface="Arial" charset="0"/>
              </a:rPr>
              <a:t>Troubleshoot VLANs and Trunks</a:t>
            </a:r>
            <a:br>
              <a:rPr lang="en-US" dirty="0">
                <a:latin typeface="Arial" charset="0"/>
              </a:rPr>
            </a:br>
            <a:r>
              <a:rPr lang="en-US" dirty="0">
                <a:ea typeface="ＭＳ Ｐゴシック" pitchFamily="34" charset="-128"/>
              </a:rPr>
              <a:t>Introduction to Troubleshooting Trunks</a:t>
            </a:r>
            <a:endParaRPr lang="en-U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799" y="878422"/>
            <a:ext cx="4327202" cy="23704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9800" y="3535825"/>
            <a:ext cx="5448844" cy="121648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17456" y="2302340"/>
            <a:ext cx="4521744" cy="102605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1100">
                <a:solidFill>
                  <a:srgbClr val="000000"/>
                </a:solidFill>
              </a:defRPr>
            </a:lvl1pPr>
            <a:lvl2pPr marL="114300" lvl="1" indent="-114300">
              <a:buFont typeface="Arial" panose="020B0604020202020204" pitchFamily="34" charset="0"/>
              <a:buChar char="•"/>
              <a:defRPr sz="1050">
                <a:solidFill>
                  <a:srgbClr val="000000"/>
                </a:solidFill>
              </a:defRPr>
            </a:lvl2pPr>
          </a:lstStyle>
          <a:p>
            <a:pPr marL="0" lvl="1" indent="0">
              <a:buNone/>
            </a:pPr>
            <a:r>
              <a:rPr lang="en-US" sz="1300" dirty="0"/>
              <a:t>In this example, the Native VLAN should be VLAN 99 however, the output of the command identifies VLAN 2 as the Native VLAN.</a:t>
            </a:r>
          </a:p>
          <a:p>
            <a:pPr lvl="1"/>
            <a:r>
              <a:rPr lang="en-US" sz="1200" dirty="0"/>
              <a:t>To solve this problem, configure the same native VLAN on both sides.</a:t>
            </a:r>
          </a:p>
        </p:txBody>
      </p:sp>
      <p:sp>
        <p:nvSpPr>
          <p:cNvPr id="5" name="Down Arrow 4"/>
          <p:cNvSpPr/>
          <p:nvPr/>
        </p:nvSpPr>
        <p:spPr>
          <a:xfrm>
            <a:off x="6204222" y="3328393"/>
            <a:ext cx="374106" cy="207432"/>
          </a:xfrm>
          <a:prstGeom prst="downArrow">
            <a:avLst/>
          </a:prstGeom>
          <a:solidFill>
            <a:srgbClr val="36A4D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433286"/>
      </p:ext>
    </p:extLst>
  </p:cSld>
  <p:clrMapOvr>
    <a:masterClrMapping/>
  </p:clrMapOvr>
  <p:transition spd="med">
    <p:wipe dir="r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44065" y="798944"/>
            <a:ext cx="8853286" cy="4155319"/>
          </a:xfrm>
        </p:spPr>
        <p:txBody>
          <a:bodyPr/>
          <a:lstStyle/>
          <a:p>
            <a:r>
              <a:rPr lang="en-US" dirty="0"/>
              <a:t>Trunking issues are usually associated with incorrect configurations. </a:t>
            </a:r>
          </a:p>
          <a:p>
            <a:endParaRPr lang="en-US" dirty="0"/>
          </a:p>
          <a:p>
            <a:r>
              <a:rPr lang="en-US" dirty="0"/>
              <a:t>The most common type of trunk configuration errors are: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00" dirty="0"/>
          </a:p>
          <a:p>
            <a:r>
              <a:rPr lang="en-US" dirty="0"/>
              <a:t>When a trunk problem is suspected, it is recommended to troubleshoot in the order shown above.</a:t>
            </a:r>
          </a:p>
          <a:p>
            <a:endParaRPr lang="en-US" dirty="0"/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Troubleshoot VLANs and Trunks</a:t>
            </a:r>
            <a:br>
              <a:rPr lang="en-US" dirty="0"/>
            </a:br>
            <a:r>
              <a:rPr lang="en-US" dirty="0"/>
              <a:t>Common Problems with Trunks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835" y="1910344"/>
            <a:ext cx="7428330" cy="1868912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3804713590"/>
      </p:ext>
    </p:extLst>
  </p:cSld>
  <p:clrMapOvr>
    <a:masterClrMapping/>
  </p:clrMapOvr>
  <p:transition spd="med">
    <p:wipe dir="r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44065" y="798944"/>
            <a:ext cx="5520135" cy="4155319"/>
          </a:xfrm>
        </p:spPr>
        <p:txBody>
          <a:bodyPr/>
          <a:lstStyle/>
          <a:p>
            <a:r>
              <a:rPr lang="en-US" dirty="0"/>
              <a:t>In this example, PC4 cannot reach the Web server.</a:t>
            </a:r>
          </a:p>
          <a:p>
            <a:pPr lvl="1"/>
            <a:r>
              <a:rPr lang="en-US" dirty="0"/>
              <a:t>The trunk links on S1 and S3 are verified and reveal that the S3 trunk port has been configured as an access port.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350" dirty="0">
                <a:latin typeface="Arial" charset="0"/>
              </a:rPr>
              <a:t>Troubleshoot VLANs and Trunks</a:t>
            </a:r>
            <a:br>
              <a:rPr lang="en-US" dirty="0">
                <a:latin typeface="Arial" charset="0"/>
              </a:rPr>
            </a:br>
            <a:r>
              <a:rPr lang="en-US" dirty="0">
                <a:ea typeface="ＭＳ Ｐゴシック" pitchFamily="34" charset="-128"/>
              </a:rPr>
              <a:t>Incorrect Port Mode</a:t>
            </a:r>
            <a:endParaRPr lang="en-U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00" y="1913443"/>
            <a:ext cx="3530600" cy="230178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8076" y="311715"/>
            <a:ext cx="3217079" cy="179340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3140" y="2244220"/>
            <a:ext cx="2011314" cy="10036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2303" y="3875678"/>
            <a:ext cx="2702032" cy="67035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942303" y="3378121"/>
            <a:ext cx="2702032" cy="1167908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1100">
                <a:solidFill>
                  <a:srgbClr val="000000"/>
                </a:solidFill>
              </a:defRPr>
            </a:lvl1pPr>
            <a:lvl2pPr marL="114300" lvl="1" indent="-114300">
              <a:buFont typeface="Arial" panose="020B0604020202020204" pitchFamily="34" charset="0"/>
              <a:buChar char="•"/>
              <a:defRPr sz="1050">
                <a:solidFill>
                  <a:srgbClr val="000000"/>
                </a:solidFill>
              </a:defRPr>
            </a:lvl2pPr>
          </a:lstStyle>
          <a:p>
            <a:pPr marL="0" lvl="1" indent="0">
              <a:buNone/>
            </a:pPr>
            <a:r>
              <a:rPr lang="en-US" sz="1200" dirty="0"/>
              <a:t>To resolve the issue, the S3 F03 port is configured as a trunk link.</a:t>
            </a:r>
          </a:p>
        </p:txBody>
      </p:sp>
    </p:spTree>
    <p:extLst>
      <p:ext uri="{BB962C8B-B14F-4D97-AF65-F5344CB8AC3E}">
        <p14:creationId xmlns:p14="http://schemas.microsoft.com/office/powerpoint/2010/main" val="420096665"/>
      </p:ext>
    </p:extLst>
  </p:cSld>
  <p:clrMapOvr>
    <a:masterClrMapping/>
  </p:clrMapOvr>
  <p:transition spd="med">
    <p:wipe dir="r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44065" y="798944"/>
            <a:ext cx="8599885" cy="4155319"/>
          </a:xfrm>
        </p:spPr>
        <p:txBody>
          <a:bodyPr/>
          <a:lstStyle/>
          <a:p>
            <a:r>
              <a:rPr lang="en-US" dirty="0"/>
              <a:t>In this example, PC5 cannot reach the Student Email server.</a:t>
            </a:r>
          </a:p>
          <a:p>
            <a:pPr lvl="1"/>
            <a:r>
              <a:rPr lang="en-US" dirty="0"/>
              <a:t>The output of the </a:t>
            </a:r>
            <a:r>
              <a:rPr lang="en-US" b="1" dirty="0"/>
              <a:t>switchport trunk allowed vlan </a:t>
            </a:r>
            <a:r>
              <a:rPr lang="en-US" dirty="0"/>
              <a:t>command reveals S1 is not allowing VLAN 20.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350" dirty="0">
                <a:latin typeface="Arial" charset="0"/>
              </a:rPr>
              <a:t>Troubleshoot VLANs and Trunks</a:t>
            </a:r>
            <a:br>
              <a:rPr lang="en-US" dirty="0">
                <a:latin typeface="Arial" charset="0"/>
              </a:rPr>
            </a:br>
            <a:r>
              <a:rPr lang="en-US" dirty="0">
                <a:ea typeface="ＭＳ Ｐゴシック" pitchFamily="34" charset="-128"/>
              </a:rPr>
              <a:t>Incorrect VLAN List</a:t>
            </a:r>
            <a:endParaRPr lang="en-U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00" y="1556495"/>
            <a:ext cx="4462833" cy="300441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7443" y="1556495"/>
            <a:ext cx="2963546" cy="10172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7443" y="3297847"/>
            <a:ext cx="3121257" cy="150550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527777" y="2807172"/>
            <a:ext cx="3120923" cy="1996179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1100">
                <a:solidFill>
                  <a:srgbClr val="000000"/>
                </a:solidFill>
              </a:defRPr>
            </a:lvl1pPr>
            <a:lvl2pPr marL="114300" lvl="1" indent="-114300">
              <a:buFont typeface="Arial" panose="020B0604020202020204" pitchFamily="34" charset="0"/>
              <a:buChar char="•"/>
              <a:defRPr sz="1050">
                <a:solidFill>
                  <a:srgbClr val="000000"/>
                </a:solidFill>
              </a:defRPr>
            </a:lvl2pPr>
          </a:lstStyle>
          <a:p>
            <a:pPr marL="0" lvl="1" indent="0">
              <a:buNone/>
            </a:pPr>
            <a:r>
              <a:rPr lang="en-US" sz="1200" dirty="0"/>
              <a:t>To resolve the issue, the S1 F0/1 port is configured to allow VLANs 10, 20, and 99.</a:t>
            </a:r>
          </a:p>
        </p:txBody>
      </p:sp>
    </p:spTree>
    <p:extLst>
      <p:ext uri="{BB962C8B-B14F-4D97-AF65-F5344CB8AC3E}">
        <p14:creationId xmlns:p14="http://schemas.microsoft.com/office/powerpoint/2010/main" val="3201152082"/>
      </p:ext>
    </p:extLst>
  </p:cSld>
  <p:clrMapOvr>
    <a:masterClrMapping/>
  </p:clrMapOvr>
  <p:transition spd="med">
    <p:wipe dir="r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350" dirty="0">
                <a:latin typeface="Arial" charset="0"/>
              </a:rPr>
              <a:t>Troubleshoot VLANs and Trunks</a:t>
            </a:r>
            <a:br>
              <a:rPr lang="en-US" dirty="0">
                <a:latin typeface="Arial" charset="0"/>
              </a:rPr>
            </a:br>
            <a:r>
              <a:rPr lang="en-US" sz="2000" dirty="0">
                <a:ea typeface="ＭＳ Ｐゴシック" pitchFamily="34" charset="-128"/>
              </a:rPr>
              <a:t>Packet Tracer - Troubleshooting a VLAN Implementation - Scenario 1</a:t>
            </a:r>
            <a:endParaRPr lang="en-US" sz="2000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91493" y="798513"/>
            <a:ext cx="3559427" cy="4156075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2921998260"/>
      </p:ext>
    </p:extLst>
  </p:cSld>
  <p:clrMapOvr>
    <a:masterClrMapping/>
  </p:clrMapOvr>
  <p:transition spd="med">
    <p:wipe dir="r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350" dirty="0">
                <a:latin typeface="Arial" charset="0"/>
              </a:rPr>
              <a:t>Troubleshoot VLANs and Trunks</a:t>
            </a:r>
            <a:br>
              <a:rPr lang="en-US" dirty="0">
                <a:latin typeface="Arial" charset="0"/>
              </a:rPr>
            </a:br>
            <a:r>
              <a:rPr lang="en-US" sz="2000" dirty="0">
                <a:ea typeface="ＭＳ Ｐゴシック" pitchFamily="34" charset="-128"/>
              </a:rPr>
              <a:t>Packet Tracer - Troubleshooting a VLAN Implementation - Scenario 2</a:t>
            </a:r>
            <a:endParaRPr lang="en-US" sz="2000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16507" y="798513"/>
            <a:ext cx="3509399" cy="4156075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2729808207"/>
      </p:ext>
    </p:extLst>
  </p:cSld>
  <p:clrMapOvr>
    <a:masterClrMapping/>
  </p:clrMapOvr>
  <p:transition spd="med">
    <p:wipe dir="r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350" dirty="0">
                <a:latin typeface="Arial" charset="0"/>
              </a:rPr>
              <a:t>Troubleshoot VLANs and Trunks</a:t>
            </a:r>
            <a:br>
              <a:rPr lang="en-US" dirty="0">
                <a:latin typeface="Arial" charset="0"/>
              </a:rPr>
            </a:br>
            <a:r>
              <a:rPr lang="en-US" sz="2000" dirty="0">
                <a:ea typeface="ＭＳ Ｐゴシック" pitchFamily="34" charset="-128"/>
              </a:rPr>
              <a:t>Lab - Troubleshooting VLAN Configurations</a:t>
            </a:r>
            <a:endParaRPr lang="en-US" sz="2000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56853" y="798513"/>
            <a:ext cx="3628707" cy="4156075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642946476"/>
      </p:ext>
    </p:extLst>
  </p:cSld>
  <p:clrMapOvr>
    <a:masterClrMapping/>
  </p:clrMapOvr>
  <p:transition spd="med">
    <p:wipe dir="r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sz="3200" dirty="0"/>
              <a:t>6.3 Inter-VLAN Routing Using Routers</a:t>
            </a:r>
          </a:p>
        </p:txBody>
      </p:sp>
    </p:spTree>
    <p:extLst>
      <p:ext uri="{BB962C8B-B14F-4D97-AF65-F5344CB8AC3E}">
        <p14:creationId xmlns:p14="http://schemas.microsoft.com/office/powerpoint/2010/main" val="4258953779"/>
      </p:ext>
    </p:extLst>
  </p:cSld>
  <p:clrMapOvr>
    <a:masterClrMapping/>
  </p:clrMapOvr>
  <p:transition spd="slow">
    <p:wip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Layer 2 switches cannot forward traffic between VLANs without the assistance of a router.</a:t>
            </a:r>
          </a:p>
          <a:p>
            <a:endParaRPr lang="en-US" dirty="0"/>
          </a:p>
          <a:p>
            <a:r>
              <a:rPr lang="en-US" dirty="0"/>
              <a:t>Inter-VLAN routing is a process for forwarding network traffic from one VLAN to another, using a router.</a:t>
            </a:r>
          </a:p>
          <a:p>
            <a:endParaRPr lang="en-US" dirty="0"/>
          </a:p>
          <a:p>
            <a:r>
              <a:rPr lang="en-US" dirty="0"/>
              <a:t>There are three options for inter-VLAN routing:</a:t>
            </a:r>
          </a:p>
          <a:p>
            <a:pPr lvl="1"/>
            <a:r>
              <a:rPr lang="en-US" dirty="0"/>
              <a:t>Legacy inter-VLAN routing</a:t>
            </a:r>
          </a:p>
          <a:p>
            <a:pPr lvl="1"/>
            <a:r>
              <a:rPr lang="en-US" dirty="0"/>
              <a:t>Router-on-a-Stick</a:t>
            </a:r>
          </a:p>
          <a:p>
            <a:pPr lvl="1"/>
            <a:r>
              <a:rPr lang="en-US" dirty="0"/>
              <a:t>Layer 3 switching using SVIs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Inter-VLAN Routing Operation</a:t>
            </a:r>
            <a:br>
              <a:rPr lang="en-US" dirty="0"/>
            </a:br>
            <a:r>
              <a:rPr lang="en-US" dirty="0"/>
              <a:t>What is Inter-VLAN Routing?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201" y="2063722"/>
            <a:ext cx="3768046" cy="2725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64021"/>
      </p:ext>
    </p:extLst>
  </p:cSld>
  <p:clrMapOvr>
    <a:masterClrMapping/>
  </p:clrMapOvr>
  <p:transition spd="med">
    <p:wipe dir="r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44065" y="974325"/>
            <a:ext cx="3983435" cy="3597675"/>
          </a:xfrm>
        </p:spPr>
        <p:txBody>
          <a:bodyPr/>
          <a:lstStyle/>
          <a:p>
            <a:r>
              <a:rPr lang="en-US" dirty="0"/>
              <a:t>In the past:</a:t>
            </a:r>
          </a:p>
          <a:p>
            <a:pPr lvl="1"/>
            <a:r>
              <a:rPr lang="en-US" dirty="0"/>
              <a:t>Router interfaces were used to route between VLANs.</a:t>
            </a:r>
          </a:p>
          <a:p>
            <a:pPr lvl="1"/>
            <a:r>
              <a:rPr lang="en-US" dirty="0"/>
              <a:t>Each VLAN was connected to a different physical router interface.</a:t>
            </a:r>
          </a:p>
          <a:p>
            <a:pPr lvl="1"/>
            <a:r>
              <a:rPr lang="en-US" dirty="0"/>
              <a:t>Packets would arrive on the router through one interface, be routed and leave through another.</a:t>
            </a:r>
          </a:p>
          <a:p>
            <a:pPr lvl="1"/>
            <a:r>
              <a:rPr lang="en-US" dirty="0"/>
              <a:t>Because the router interfaces were connected to VLANs and had IP addresses from that specific VLAN, routing between VLANs was achieved.</a:t>
            </a:r>
          </a:p>
          <a:p>
            <a:pPr lvl="1"/>
            <a:r>
              <a:rPr lang="en-US" dirty="0"/>
              <a:t>Large networks with large number of VLANs required many router interfaces.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Inter-VLAN Routing Operation</a:t>
            </a:r>
            <a:br>
              <a:rPr lang="en-US" sz="1600" dirty="0"/>
            </a:br>
            <a:r>
              <a:rPr lang="en-US" dirty="0"/>
              <a:t>Legacy Inter-VLAN Routing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5960" y="1677468"/>
            <a:ext cx="4700143" cy="250083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225960" y="1092200"/>
            <a:ext cx="4785597" cy="58526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1100">
                <a:solidFill>
                  <a:srgbClr val="000000"/>
                </a:solidFill>
              </a:defRPr>
            </a:lvl1pPr>
            <a:lvl2pPr marL="0" lvl="1" indent="0">
              <a:buFont typeface="Arial" panose="020B0604020202020204" pitchFamily="34" charset="0"/>
              <a:buNone/>
              <a:defRPr sz="1100">
                <a:solidFill>
                  <a:srgbClr val="000000"/>
                </a:solidFill>
              </a:defRPr>
            </a:lvl2pPr>
          </a:lstStyle>
          <a:p>
            <a:r>
              <a:rPr lang="en-US" sz="1200" dirty="0"/>
              <a:t>In this example, the router was configured with two separate physical interfaces to interact with the different VLANs and perform the routing.</a:t>
            </a:r>
          </a:p>
        </p:txBody>
      </p:sp>
    </p:spTree>
    <p:extLst>
      <p:ext uri="{BB962C8B-B14F-4D97-AF65-F5344CB8AC3E}">
        <p14:creationId xmlns:p14="http://schemas.microsoft.com/office/powerpoint/2010/main" val="2998634969"/>
      </p:ext>
    </p:extLst>
  </p:cSld>
  <p:clrMapOvr>
    <a:masterClrMapping/>
  </p:clrMapOvr>
  <p:transition spd="med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44065" y="950081"/>
            <a:ext cx="4783535" cy="3990219"/>
          </a:xfrm>
        </p:spPr>
        <p:txBody>
          <a:bodyPr/>
          <a:lstStyle/>
          <a:p>
            <a:r>
              <a:rPr lang="en-US" sz="1400" dirty="0"/>
              <a:t>VLANs can segment LAN devices without regard for the physical location of the user or device. </a:t>
            </a:r>
          </a:p>
          <a:p>
            <a:pPr lvl="1"/>
            <a:r>
              <a:rPr lang="en-US" sz="1300" dirty="0"/>
              <a:t>In the figure, IT users on the first, second, and third floors are all on the same LAN segment. The same is true for HR and Sales users.</a:t>
            </a:r>
          </a:p>
          <a:p>
            <a:r>
              <a:rPr lang="en-US" sz="1400" dirty="0"/>
              <a:t>A VLAN is a logical partition of a Layer 2 network.</a:t>
            </a:r>
          </a:p>
          <a:p>
            <a:pPr lvl="1"/>
            <a:r>
              <a:rPr lang="en-US" sz="1300" dirty="0"/>
              <a:t>Multiple partitions can be created and multiple VLANs can co-exist.</a:t>
            </a:r>
          </a:p>
          <a:p>
            <a:pPr lvl="1"/>
            <a:r>
              <a:rPr lang="en-US" sz="1300" dirty="0"/>
              <a:t>The partitioning of the Layer 2 network takes place inside a Layer 2 device, usually via a switch. </a:t>
            </a:r>
          </a:p>
          <a:p>
            <a:pPr lvl="1"/>
            <a:r>
              <a:rPr lang="en-US" sz="1300" dirty="0"/>
              <a:t>Each VLAN is a broadcast domain that can span multiple physical LAN segments.</a:t>
            </a:r>
          </a:p>
          <a:p>
            <a:pPr lvl="1"/>
            <a:r>
              <a:rPr lang="en-US" sz="1300" dirty="0"/>
              <a:t>Hosts on the same VLAN are unaware of the VLAN’s existence.</a:t>
            </a:r>
          </a:p>
          <a:p>
            <a:endParaRPr lang="en-US" sz="1400" dirty="0"/>
          </a:p>
          <a:p>
            <a:endParaRPr lang="en-US" sz="1400" dirty="0"/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350" dirty="0">
                <a:latin typeface="Arial" charset="0"/>
              </a:rPr>
              <a:t>Overview of VLANs</a:t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VLAN Definitions</a:t>
            </a:r>
            <a:endParaRPr lang="en-U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9312" y="950081"/>
            <a:ext cx="4011108" cy="2618619"/>
          </a:xfrm>
          <a:prstGeom prst="rect">
            <a:avLst/>
          </a:prstGeom>
        </p:spPr>
      </p:pic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4849312" y="3719837"/>
            <a:ext cx="4011108" cy="788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VLANs are mutually isolated and </a:t>
            </a:r>
            <a:r>
              <a:rPr lang="en-US" sz="1400" u="sng" dirty="0"/>
              <a:t>packets can only pass between VLANs via a router</a:t>
            </a:r>
            <a:r>
              <a:rPr lang="en-US" sz="1400" dirty="0"/>
              <a:t>.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43787522"/>
      </p:ext>
    </p:extLst>
  </p:cSld>
  <p:clrMapOvr>
    <a:masterClrMapping/>
  </p:clrMapOvr>
  <p:transition spd="med">
    <p:wipe dir="r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44065" y="1047170"/>
            <a:ext cx="3989785" cy="3724675"/>
          </a:xfrm>
        </p:spPr>
        <p:txBody>
          <a:bodyPr/>
          <a:lstStyle/>
          <a:p>
            <a:r>
              <a:rPr lang="en-US" dirty="0"/>
              <a:t>The router-on-a-stick approach uses only one of the router’s physical interface.</a:t>
            </a:r>
          </a:p>
          <a:p>
            <a:pPr lvl="1"/>
            <a:r>
              <a:rPr lang="en-US" dirty="0"/>
              <a:t>One of the router’s physical interfaces is configured as a 802.1Q trunk port so it can understand VLAN tags.</a:t>
            </a:r>
          </a:p>
          <a:p>
            <a:pPr lvl="1"/>
            <a:r>
              <a:rPr lang="en-US" dirty="0"/>
              <a:t>Logical subinterfaces are created; one subinterface per VLAN.</a:t>
            </a:r>
          </a:p>
          <a:p>
            <a:pPr lvl="1"/>
            <a:r>
              <a:rPr lang="en-US" dirty="0"/>
              <a:t>Each subinterface is configured with an IP address from the VLAN it represents.</a:t>
            </a:r>
          </a:p>
          <a:p>
            <a:pPr lvl="1"/>
            <a:r>
              <a:rPr lang="en-US" dirty="0"/>
              <a:t>VLAN members (hosts) are configured to use the subinterface address as a default gateway.</a:t>
            </a:r>
          </a:p>
          <a:p>
            <a:endParaRPr lang="en-US" dirty="0"/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Inter-VLAN Routing Operation</a:t>
            </a:r>
            <a:br>
              <a:rPr lang="en-US" dirty="0"/>
            </a:br>
            <a:r>
              <a:rPr lang="en-US" dirty="0"/>
              <a:t>Router-on-a-Stick Inter-VLAN Routing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2245" y="2312333"/>
            <a:ext cx="4327253" cy="258557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69046" y="1065640"/>
            <a:ext cx="4733653" cy="124669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1100">
                <a:solidFill>
                  <a:srgbClr val="000000"/>
                </a:solidFill>
              </a:defRPr>
            </a:lvl1pPr>
            <a:lvl2pPr marL="0" lvl="1" indent="0">
              <a:buFont typeface="Arial" panose="020B0604020202020204" pitchFamily="34" charset="0"/>
              <a:buNone/>
              <a:defRPr sz="1100">
                <a:solidFill>
                  <a:srgbClr val="000000"/>
                </a:solidFill>
              </a:defRPr>
            </a:lvl2pPr>
          </a:lstStyle>
          <a:p>
            <a:r>
              <a:rPr lang="en-US" sz="1200" dirty="0"/>
              <a:t>In this example, the R1 interface is configured as a trunk link and connects to the trunk F0/4 port on S1.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Router accepts VLAN-tagged traffic on the trunk interface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Router internally routes between the VLANs using subinterfaces.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Router then forwards the routed traffic as VLAN-tagged for the destination VLAN out the trunk link.</a:t>
            </a:r>
          </a:p>
        </p:txBody>
      </p:sp>
    </p:spTree>
    <p:extLst>
      <p:ext uri="{BB962C8B-B14F-4D97-AF65-F5344CB8AC3E}">
        <p14:creationId xmlns:p14="http://schemas.microsoft.com/office/powerpoint/2010/main" val="1770062329"/>
      </p:ext>
    </p:extLst>
  </p:cSld>
  <p:clrMapOvr>
    <a:masterClrMapping/>
  </p:clrMapOvr>
  <p:transition spd="med">
    <p:wipe dir="r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44065" y="938645"/>
            <a:ext cx="4110435" cy="3023756"/>
          </a:xfrm>
        </p:spPr>
        <p:txBody>
          <a:bodyPr/>
          <a:lstStyle/>
          <a:p>
            <a:r>
              <a:rPr lang="en-US" dirty="0"/>
              <a:t>Legacy inter-VLAN routing requires routers to have multiple physical interfaces.</a:t>
            </a:r>
          </a:p>
          <a:p>
            <a:r>
              <a:rPr lang="en-US" dirty="0"/>
              <a:t>Each one of the router’s physical interfaces is connected to a unique VLAN.</a:t>
            </a:r>
          </a:p>
          <a:p>
            <a:r>
              <a:rPr lang="en-US" dirty="0"/>
              <a:t>Each interface is also configured with an IP address for the subnet associated with the particular VLAN.</a:t>
            </a:r>
          </a:p>
          <a:p>
            <a:r>
              <a:rPr lang="en-US" dirty="0"/>
              <a:t>Network devices use the router as a gateway to access the devices connected to the other VLANs.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Configure Legacy Inter-VLAN Routing</a:t>
            </a:r>
            <a:br>
              <a:rPr lang="en-US" dirty="0"/>
            </a:br>
            <a:r>
              <a:rPr lang="en-US" dirty="0"/>
              <a:t>Configure Legacy Inter-VLAN Routing: Preparation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390" y="1014844"/>
            <a:ext cx="4467720" cy="299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454375"/>
      </p:ext>
    </p:extLst>
  </p:cSld>
  <p:clrMapOvr>
    <a:masterClrMapping/>
  </p:clrMapOvr>
  <p:transition spd="med">
    <p:wipe dir="r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2699" y="1133900"/>
            <a:ext cx="4641301" cy="1837900"/>
          </a:xfrm>
        </p:spPr>
        <p:txBody>
          <a:bodyPr/>
          <a:lstStyle/>
          <a:p>
            <a:r>
              <a:rPr lang="en-US" dirty="0"/>
              <a:t>Configure the VLANs on the switch and then assign the ports to their respective VLANs.</a:t>
            </a:r>
            <a:endParaRPr lang="en-US" sz="800" dirty="0"/>
          </a:p>
          <a:p>
            <a:r>
              <a:rPr lang="en-US" dirty="0"/>
              <a:t>In this example, the S1 ports are configured as follows:</a:t>
            </a:r>
          </a:p>
          <a:p>
            <a:pPr lvl="1"/>
            <a:r>
              <a:rPr lang="en-US" dirty="0"/>
              <a:t>Ports F0/4 and F0/11 of S1 are on VLAN 10 </a:t>
            </a:r>
          </a:p>
          <a:p>
            <a:pPr lvl="1"/>
            <a:r>
              <a:rPr lang="en-US" dirty="0"/>
              <a:t>Ports F0/5 and F0/16 ports are on VLAN 30.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Configure Legacy Inter-VLAN Routing</a:t>
            </a:r>
            <a:br>
              <a:rPr lang="en-US" dirty="0"/>
            </a:br>
            <a:r>
              <a:rPr lang="en-US" dirty="0"/>
              <a:t>Configure Legacy Inter-VLAN Routing: Switch Configuration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445" y="3060700"/>
            <a:ext cx="2807659" cy="161905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800" y="1133900"/>
            <a:ext cx="4324899" cy="24475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940300" y="3898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296597"/>
      </p:ext>
    </p:extLst>
  </p:cSld>
  <p:clrMapOvr>
    <a:masterClrMapping/>
  </p:clrMapOvr>
  <p:transition spd="med">
    <p:wipe dir="r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Configure Legacy Inter-VLAN Routing</a:t>
            </a:r>
            <a:br>
              <a:rPr lang="en-US" sz="1600" dirty="0"/>
            </a:br>
            <a:r>
              <a:rPr lang="en-US" sz="2000" dirty="0"/>
              <a:t>Configure Legacy Inter-VLAN Routing: Router Interface Configuration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154" y="1282700"/>
            <a:ext cx="3949751" cy="2235200"/>
          </a:xfrm>
          <a:prstGeom prst="rect">
            <a:avLst/>
          </a:prstGeom>
        </p:spPr>
      </p:pic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387251" y="1282700"/>
            <a:ext cx="3744018" cy="420255"/>
          </a:xfrm>
        </p:spPr>
        <p:txBody>
          <a:bodyPr/>
          <a:lstStyle/>
          <a:p>
            <a:r>
              <a:rPr lang="en-US" dirty="0"/>
              <a:t>Next configure the router interfaces.</a:t>
            </a:r>
          </a:p>
        </p:txBody>
      </p:sp>
      <p:pic>
        <p:nvPicPr>
          <p:cNvPr id="12" name="Content Placeholder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4387251" y="2126024"/>
            <a:ext cx="4533900" cy="12538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00259745"/>
      </p:ext>
    </p:extLst>
  </p:cSld>
  <p:clrMapOvr>
    <a:masterClrMapping/>
  </p:clrMapOvr>
  <p:transition spd="med">
    <p:wipe dir="r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Configure Legacy Inter-VLAN Routing</a:t>
            </a:r>
            <a:br>
              <a:rPr lang="en-US" sz="1600" dirty="0"/>
            </a:br>
            <a:r>
              <a:rPr lang="en-US" dirty="0"/>
              <a:t>Lab – Configuring Per-Interface Inter-VLAN Routing</a:t>
            </a:r>
            <a:endParaRPr lang="en-US" sz="2000" dirty="0"/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97624" y="798513"/>
            <a:ext cx="3747165" cy="4156075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906523423"/>
      </p:ext>
    </p:extLst>
  </p:cSld>
  <p:clrMapOvr>
    <a:masterClrMapping/>
  </p:clrMapOvr>
  <p:transition spd="med">
    <p:wipe dir="r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18665" y="900544"/>
            <a:ext cx="4358085" cy="3493656"/>
          </a:xfrm>
        </p:spPr>
        <p:txBody>
          <a:bodyPr/>
          <a:lstStyle/>
          <a:p>
            <a:r>
              <a:rPr lang="en-US" dirty="0"/>
              <a:t>An alternative to legacy inter-VLAN routing is to use VLAN trunking and subinterfaces.</a:t>
            </a:r>
          </a:p>
          <a:p>
            <a:r>
              <a:rPr lang="en-US" dirty="0"/>
              <a:t>VLAN trunking allows a single physical router interface to route traffic for multiple VLANs.</a:t>
            </a:r>
          </a:p>
          <a:p>
            <a:r>
              <a:rPr lang="en-US" dirty="0"/>
              <a:t>The physical interface of the router must be connected to a trunk link on the adjacent switch.</a:t>
            </a:r>
          </a:p>
          <a:p>
            <a:r>
              <a:rPr lang="en-US" dirty="0"/>
              <a:t>On the router, subinterfaces are created for each unique VLAN.</a:t>
            </a:r>
          </a:p>
          <a:p>
            <a:r>
              <a:rPr lang="en-US" dirty="0"/>
              <a:t>Each subinterface is assigned an IP address specific to its subnet or VLAN and is also configured to tag frames for that VLAN.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Configure Router-on-a-Stick Inter-VLAN Routing</a:t>
            </a:r>
            <a:br>
              <a:rPr lang="en-US" dirty="0"/>
            </a:br>
            <a:r>
              <a:rPr lang="en-US" dirty="0"/>
              <a:t>Configure Router-on-a Stick: Preparation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9545" y="1014844"/>
            <a:ext cx="4640469" cy="308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415425"/>
      </p:ext>
    </p:extLst>
  </p:cSld>
  <p:clrMapOvr>
    <a:masterClrMapping/>
  </p:clrMapOvr>
  <p:transition spd="med">
    <p:wipe dir="r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7456" y="1485721"/>
            <a:ext cx="2912286" cy="1244779"/>
          </a:xfrm>
        </p:spPr>
        <p:txBody>
          <a:bodyPr/>
          <a:lstStyle/>
          <a:p>
            <a:r>
              <a:rPr lang="en-US" dirty="0"/>
              <a:t>To enable inter-VLAN routing using router-on-a stick, start by enabling trunking on the switch port that is connected to the router.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Configure Router-on-a-Stick Inter-VLAN Routing</a:t>
            </a:r>
            <a:br>
              <a:rPr lang="en-US" dirty="0"/>
            </a:br>
            <a:r>
              <a:rPr lang="en-US" dirty="0"/>
              <a:t>Configure Router-on-a Stick: Switch Configuration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7456" y="2884854"/>
            <a:ext cx="2912287" cy="106484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489" y="1386256"/>
            <a:ext cx="5396312" cy="2559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27166"/>
      </p:ext>
    </p:extLst>
  </p:cSld>
  <p:clrMapOvr>
    <a:masterClrMapping/>
  </p:clrMapOvr>
  <p:transition spd="med">
    <p:wipe dir="r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1" y="982756"/>
            <a:ext cx="4114800" cy="1701881"/>
          </a:xfrm>
        </p:spPr>
        <p:txBody>
          <a:bodyPr/>
          <a:lstStyle/>
          <a:p>
            <a:r>
              <a:rPr lang="en-US" dirty="0"/>
              <a:t>The router-on-a-stick method requires subinterfaces to be configured for each routable VLAN.</a:t>
            </a:r>
          </a:p>
          <a:p>
            <a:pPr lvl="1"/>
            <a:r>
              <a:rPr lang="en-US" dirty="0"/>
              <a:t>The subinterfaces must be configured to support VLANs using the </a:t>
            </a:r>
            <a:r>
              <a:rPr lang="en-US" b="1" dirty="0"/>
              <a:t>encapsulation dot1Q </a:t>
            </a:r>
            <a:r>
              <a:rPr lang="en-US" i="1" dirty="0"/>
              <a:t>VLAN-ID </a:t>
            </a:r>
            <a:r>
              <a:rPr lang="en-US" dirty="0"/>
              <a:t>interface configuration command.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Configure Router-on-a-Stick Inter-VLAN Routing</a:t>
            </a:r>
            <a:br>
              <a:rPr lang="en-US" dirty="0"/>
            </a:br>
            <a:r>
              <a:rPr lang="en-US" dirty="0"/>
              <a:t>Configure Router-on-a Stick: Router Subinterface Configuration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4821" y="2868449"/>
            <a:ext cx="5526360" cy="162066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800" y="1014844"/>
            <a:ext cx="3587750" cy="1701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836759"/>
      </p:ext>
    </p:extLst>
  </p:cSld>
  <p:clrMapOvr>
    <a:masterClrMapping/>
  </p:clrMapOvr>
  <p:transition spd="med">
    <p:wipe dir="r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5" y="901700"/>
            <a:ext cx="8853286" cy="4052563"/>
          </a:xfrm>
        </p:spPr>
        <p:txBody>
          <a:bodyPr/>
          <a:lstStyle/>
          <a:p>
            <a:r>
              <a:rPr lang="en-US" dirty="0"/>
              <a:t>By default, Cisco routers are configured to route traffic between local subinterfaces. </a:t>
            </a:r>
          </a:p>
          <a:p>
            <a:pPr lvl="1"/>
            <a:r>
              <a:rPr lang="en-US" dirty="0"/>
              <a:t>As a result, routing does not specifically need to be enabled.</a:t>
            </a:r>
          </a:p>
          <a:p>
            <a:r>
              <a:rPr lang="en-US" dirty="0"/>
              <a:t>Use the </a:t>
            </a:r>
            <a:r>
              <a:rPr lang="en-US" b="1" dirty="0"/>
              <a:t>show vlan </a:t>
            </a:r>
            <a:r>
              <a:rPr lang="en-US" dirty="0"/>
              <a:t>and </a:t>
            </a:r>
            <a:r>
              <a:rPr lang="en-US" b="1" dirty="0"/>
              <a:t>show ip route </a:t>
            </a:r>
            <a:r>
              <a:rPr lang="en-US" dirty="0"/>
              <a:t>commands to verify the subinterface configurations.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Configure Router-on-a-Stick Inter-VLAN Routing</a:t>
            </a:r>
            <a:br>
              <a:rPr lang="en-US" dirty="0"/>
            </a:br>
            <a:r>
              <a:rPr lang="en-US" dirty="0"/>
              <a:t>Configure Router-on-a Stick: Verifying Subinterfaces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511" y="2039703"/>
            <a:ext cx="3840578" cy="19979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0708" y="2085873"/>
            <a:ext cx="4293892" cy="190559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63511" y="4065095"/>
            <a:ext cx="3840578" cy="45610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100" dirty="0">
                <a:solidFill>
                  <a:srgbClr val="000000"/>
                </a:solidFill>
              </a:rPr>
              <a:t>The</a:t>
            </a:r>
            <a:r>
              <a:rPr lang="en-US" sz="1100" b="1" dirty="0">
                <a:solidFill>
                  <a:srgbClr val="000000"/>
                </a:solidFill>
              </a:rPr>
              <a:t> show vlan</a:t>
            </a:r>
            <a:r>
              <a:rPr lang="en-US" sz="1100" dirty="0">
                <a:solidFill>
                  <a:srgbClr val="000000"/>
                </a:solidFill>
              </a:rPr>
              <a:t> command displays information about the Cisco IOS VLAN subinterfaces. </a:t>
            </a:r>
          </a:p>
        </p:txBody>
      </p:sp>
      <p:sp>
        <p:nvSpPr>
          <p:cNvPr id="10" name="Rectangle 9"/>
          <p:cNvSpPr/>
          <p:nvPr/>
        </p:nvSpPr>
        <p:spPr>
          <a:xfrm>
            <a:off x="4526258" y="4052396"/>
            <a:ext cx="4338342" cy="45610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100" dirty="0">
                <a:solidFill>
                  <a:srgbClr val="000000"/>
                </a:solidFill>
              </a:rPr>
              <a:t>The</a:t>
            </a:r>
            <a:r>
              <a:rPr lang="en-US" sz="1100" b="1" dirty="0">
                <a:solidFill>
                  <a:srgbClr val="000000"/>
                </a:solidFill>
              </a:rPr>
              <a:t> show ip route</a:t>
            </a:r>
            <a:r>
              <a:rPr lang="en-US" sz="1100" dirty="0">
                <a:solidFill>
                  <a:srgbClr val="000000"/>
                </a:solidFill>
              </a:rPr>
              <a:t> command displays the routing table containing the networks associated with outgoing subinterfaces. </a:t>
            </a:r>
          </a:p>
        </p:txBody>
      </p:sp>
    </p:spTree>
    <p:extLst>
      <p:ext uri="{BB962C8B-B14F-4D97-AF65-F5344CB8AC3E}">
        <p14:creationId xmlns:p14="http://schemas.microsoft.com/office/powerpoint/2010/main" val="4080448064"/>
      </p:ext>
    </p:extLst>
  </p:cSld>
  <p:clrMapOvr>
    <a:masterClrMapping/>
  </p:clrMapOvr>
  <p:transition spd="med">
    <p:wipe dir="r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44065" y="913245"/>
            <a:ext cx="4656535" cy="3684156"/>
          </a:xfrm>
        </p:spPr>
        <p:txBody>
          <a:bodyPr/>
          <a:lstStyle/>
          <a:p>
            <a:r>
              <a:rPr lang="en-US" dirty="0"/>
              <a:t>Remote VLAN device connectivity can be tested using the </a:t>
            </a:r>
            <a:r>
              <a:rPr lang="en-US" b="1" dirty="0"/>
              <a:t>ping</a:t>
            </a:r>
            <a:r>
              <a:rPr lang="en-US" dirty="0"/>
              <a:t> command.</a:t>
            </a:r>
          </a:p>
          <a:p>
            <a:pPr lvl="1"/>
            <a:r>
              <a:rPr lang="en-US" dirty="0"/>
              <a:t>The command sends an ICMP echo request and when a host receives an ICMP echo request, it responds with an ICMP echo reply.</a:t>
            </a:r>
          </a:p>
          <a:p>
            <a:endParaRPr lang="en-US" sz="1100" b="1" dirty="0"/>
          </a:p>
          <a:p>
            <a:r>
              <a:rPr lang="en-US" b="1" dirty="0"/>
              <a:t>Tracert</a:t>
            </a:r>
            <a:r>
              <a:rPr lang="en-US" dirty="0"/>
              <a:t> is a useful utility for confirming the routed path taken between two devices.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Configure Router-on-a-Stick Inter-VLAN Routing</a:t>
            </a:r>
            <a:br>
              <a:rPr lang="en-US" sz="1600" dirty="0"/>
            </a:br>
            <a:r>
              <a:rPr lang="en-US" dirty="0"/>
              <a:t>Configure Router-on-a Stick: Verifying Routing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3150" y="2615543"/>
            <a:ext cx="3876580" cy="18907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3150" y="913244"/>
            <a:ext cx="3284623" cy="13685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550" y="3127887"/>
            <a:ext cx="3441033" cy="137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435457"/>
      </p:ext>
    </p:extLst>
  </p:cSld>
  <p:clrMapOvr>
    <a:masterClrMapping/>
  </p:clrMapOvr>
  <p:transition spd="med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350" dirty="0">
                <a:latin typeface="Arial" charset="0"/>
              </a:rPr>
              <a:t>Overview of VLANs</a:t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Benefits of VLANs</a:t>
            </a:r>
            <a:endParaRPr lang="en-U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3745" y="803093"/>
            <a:ext cx="5376508" cy="387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659686"/>
      </p:ext>
    </p:extLst>
  </p:cSld>
  <p:clrMapOvr>
    <a:masterClrMapping/>
  </p:clrMapOvr>
  <p:transition spd="med">
    <p:wipe dir="r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12756" y="798513"/>
            <a:ext cx="4116900" cy="4156075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Configure Router-on-a-Stick Inter-VLAN Routing</a:t>
            </a:r>
            <a:br>
              <a:rPr lang="en-US" dirty="0"/>
            </a:br>
            <a:r>
              <a:rPr lang="en-US" dirty="0"/>
              <a:t>Packet Tracer - Configuring Router-on-a-Stick Inter-VLAN Routing</a:t>
            </a:r>
          </a:p>
        </p:txBody>
      </p:sp>
    </p:spTree>
    <p:extLst>
      <p:ext uri="{BB962C8B-B14F-4D97-AF65-F5344CB8AC3E}">
        <p14:creationId xmlns:p14="http://schemas.microsoft.com/office/powerpoint/2010/main" val="1889070574"/>
      </p:ext>
    </p:extLst>
  </p:cSld>
  <p:clrMapOvr>
    <a:masterClrMapping/>
  </p:clrMapOvr>
  <p:transition spd="med">
    <p:wipe dir="r"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42122" y="798513"/>
            <a:ext cx="5058168" cy="4156075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Configure Router-on-a-Stick Inter-VLAN Routing</a:t>
            </a:r>
            <a:br>
              <a:rPr lang="en-US" dirty="0"/>
            </a:br>
            <a:r>
              <a:rPr lang="en-US" dirty="0"/>
              <a:t>Lab - Configuring 801.2Q Trunk-Based Inter-VLAN Routing</a:t>
            </a:r>
          </a:p>
        </p:txBody>
      </p:sp>
    </p:spTree>
    <p:extLst>
      <p:ext uri="{BB962C8B-B14F-4D97-AF65-F5344CB8AC3E}">
        <p14:creationId xmlns:p14="http://schemas.microsoft.com/office/powerpoint/2010/main" val="88745093"/>
      </p:ext>
    </p:extLst>
  </p:cSld>
  <p:clrMapOvr>
    <a:masterClrMapping/>
  </p:clrMapOvr>
  <p:transition spd="med">
    <p:wipe dir="r"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02408" y="798513"/>
            <a:ext cx="4337596" cy="4156075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Configure Router-on-a-Stick Inter-VLAN Routing</a:t>
            </a:r>
            <a:br>
              <a:rPr lang="en-US" dirty="0"/>
            </a:br>
            <a:r>
              <a:rPr lang="en-US" dirty="0"/>
              <a:t>Packet Tracer - Inter-VLAN Routing Challenge</a:t>
            </a:r>
          </a:p>
        </p:txBody>
      </p:sp>
    </p:spTree>
    <p:extLst>
      <p:ext uri="{BB962C8B-B14F-4D97-AF65-F5344CB8AC3E}">
        <p14:creationId xmlns:p14="http://schemas.microsoft.com/office/powerpoint/2010/main" val="1200253664"/>
      </p:ext>
    </p:extLst>
  </p:cSld>
  <p:clrMapOvr>
    <a:masterClrMapping/>
  </p:clrMapOvr>
  <p:transition spd="med">
    <p:wipe dir="r"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dirty="0"/>
              <a:t>6.4 Chapter Summary</a:t>
            </a:r>
          </a:p>
        </p:txBody>
      </p:sp>
    </p:spTree>
    <p:extLst>
      <p:ext uri="{BB962C8B-B14F-4D97-AF65-F5344CB8AC3E}">
        <p14:creationId xmlns:p14="http://schemas.microsoft.com/office/powerpoint/2010/main" val="2791503674"/>
      </p:ext>
    </p:extLst>
  </p:cSld>
  <p:clrMapOvr>
    <a:masterClrMapping/>
  </p:clrMapOvr>
  <p:transition spd="slow">
    <p:wip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z="1600" dirty="0"/>
              <a:t>Conclusion</a:t>
            </a:r>
            <a:br>
              <a:rPr lang="sv-SE" sz="1600" dirty="0"/>
            </a:br>
            <a:r>
              <a:rPr lang="sv-SE" dirty="0"/>
              <a:t>Packet Tracer - Skills Integration Challenge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67336" y="798513"/>
            <a:ext cx="6207741" cy="4156075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3938948854"/>
      </p:ext>
    </p:extLst>
  </p:cSld>
  <p:clrMapOvr>
    <a:masterClrMapping/>
  </p:clrMapOvr>
  <p:transition spd="slow">
    <p:wip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1"/>
          <p:cNvSpPr txBox="1">
            <a:spLocks/>
          </p:cNvSpPr>
          <p:nvPr/>
        </p:nvSpPr>
        <p:spPr bwMode="auto">
          <a:xfrm>
            <a:off x="1417131" y="1154627"/>
            <a:ext cx="6450388" cy="18644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1593" tIns="30796" rIns="61593" bIns="30796" numCol="1" anchor="t" anchorCtr="0" compatLnSpc="1">
            <a:prstTxWarp prst="textNoShape">
              <a:avLst/>
            </a:prstTxWarp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574675" indent="-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endParaRPr lang="en-US" sz="12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 how VLANs segment broadcast domains in a small to medium-sized business network.</a:t>
            </a:r>
          </a:p>
          <a:p>
            <a:r>
              <a:rPr lang="en-US" dirty="0"/>
              <a:t>Implement VLANs to segment a small to medium-sized business network.. </a:t>
            </a:r>
          </a:p>
          <a:p>
            <a:r>
              <a:rPr lang="en-US" dirty="0"/>
              <a:t>Configure routing between VLANs in a small to medium-sized business network.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400" dirty="0">
                <a:latin typeface="Arial" charset="0"/>
              </a:rPr>
              <a:t>Conclusion</a:t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Chapter 6: VLANs</a:t>
            </a:r>
          </a:p>
        </p:txBody>
      </p:sp>
    </p:spTree>
    <p:extLst>
      <p:ext uri="{BB962C8B-B14F-4D97-AF65-F5344CB8AC3E}">
        <p14:creationId xmlns:p14="http://schemas.microsoft.com/office/powerpoint/2010/main" val="2943567178"/>
      </p:ext>
    </p:extLst>
  </p:cSld>
  <p:clrMapOvr>
    <a:masterClrMapping/>
  </p:clrMapOvr>
  <p:transition spd="slow">
    <p:wip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400" dirty="0">
                <a:latin typeface="Arial" charset="0"/>
              </a:rPr>
              <a:t>Section 6.1</a:t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New Terms and Commands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Content Placeholder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98580894"/>
              </p:ext>
            </p:extLst>
          </p:nvPr>
        </p:nvGraphicFramePr>
        <p:xfrm>
          <a:off x="144461" y="798513"/>
          <a:ext cx="8472890" cy="3474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36445">
                  <a:extLst>
                    <a:ext uri="{9D8B030D-6E8A-4147-A177-3AD203B41FA5}">
                      <a16:colId xmlns:a16="http://schemas.microsoft.com/office/drawing/2014/main" val="2731093094"/>
                    </a:ext>
                  </a:extLst>
                </a:gridCol>
                <a:gridCol w="4236445">
                  <a:extLst>
                    <a:ext uri="{9D8B030D-6E8A-4147-A177-3AD203B41FA5}">
                      <a16:colId xmlns:a16="http://schemas.microsoft.com/office/drawing/2014/main" val="23534962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VLAN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Logical broadcast domain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Data VLAN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Default VLAN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Native VLAN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Management VLAN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1" dirty="0">
                          <a:solidFill>
                            <a:schemeClr val="tx1"/>
                          </a:solidFill>
                          <a:latin typeface="+mn-lt"/>
                        </a:rPr>
                        <a:t>show vlan brief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Voice VLAN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VLAN Trunk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VLAN Segmentation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IEEE 802.1Q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VLAN Tagging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Canonical Format Identifier (CFI)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User Priority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VLAN ID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Type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show interfaces </a:t>
                      </a:r>
                      <a:r>
                        <a:rPr lang="en-US" sz="1400" b="0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switchport</a:t>
                      </a:r>
                    </a:p>
                    <a:p>
                      <a:pPr marL="285750" indent="-285750" algn="l" defTabSz="685777" rtl="0" eaLnBrk="1" latinLnBrk="0" hangingPunct="1">
                        <a:buFont typeface="Arial" panose="020B0604020202020204" pitchFamily="34" charset="0"/>
                        <a:buChar char="•"/>
                      </a:pPr>
                      <a:endParaRPr 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0795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9129321"/>
      </p:ext>
    </p:extLst>
  </p:cSld>
  <p:clrMapOvr>
    <a:masterClrMapping/>
  </p:clrMapOvr>
  <p:transition spd="slow">
    <p:wip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400" dirty="0">
                <a:latin typeface="Arial" charset="0"/>
              </a:rPr>
              <a:t>Section 6.2</a:t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New Terms and Commands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Content Placeholder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4851982"/>
              </p:ext>
            </p:extLst>
          </p:nvPr>
        </p:nvGraphicFramePr>
        <p:xfrm>
          <a:off x="144463" y="798513"/>
          <a:ext cx="8853486" cy="3799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951162">
                  <a:extLst>
                    <a:ext uri="{9D8B030D-6E8A-4147-A177-3AD203B41FA5}">
                      <a16:colId xmlns:a16="http://schemas.microsoft.com/office/drawing/2014/main" val="2731093094"/>
                    </a:ext>
                  </a:extLst>
                </a:gridCol>
                <a:gridCol w="2951162">
                  <a:extLst>
                    <a:ext uri="{9D8B030D-6E8A-4147-A177-3AD203B41FA5}">
                      <a16:colId xmlns:a16="http://schemas.microsoft.com/office/drawing/2014/main" val="2353496225"/>
                    </a:ext>
                  </a:extLst>
                </a:gridCol>
                <a:gridCol w="2951162">
                  <a:extLst>
                    <a:ext uri="{9D8B030D-6E8A-4147-A177-3AD203B41FA5}">
                      <a16:colId xmlns:a16="http://schemas.microsoft.com/office/drawing/2014/main" val="2819591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Normal Range VLANs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Extended Range VLANs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1" dirty="0">
                          <a:solidFill>
                            <a:schemeClr val="tx1"/>
                          </a:solidFill>
                          <a:latin typeface="+mn-lt"/>
                        </a:rPr>
                        <a:t>vlan </a:t>
                      </a:r>
                      <a:r>
                        <a:rPr lang="en-US" sz="1400" b="0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vlan-id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name </a:t>
                      </a:r>
                      <a:r>
                        <a:rPr lang="en-US" sz="1400" b="0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vlan-name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switchport mode access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switchport access vlan </a:t>
                      </a:r>
                      <a:r>
                        <a:rPr lang="en-US" sz="1400" b="0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vlan-id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interface range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 switchport access vlan </a:t>
                      </a:r>
                      <a:r>
                        <a:rPr lang="en-US" sz="1400" b="0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vlan-id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 vlan </a:t>
                      </a:r>
                      <a:r>
                        <a:rPr lang="en-US" sz="1400" b="0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vlan-id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delete flash:vlan.dat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delete vlan.dat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show vlan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show interfaces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show vlan summary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show interfaces vlan </a:t>
                      </a:r>
                      <a:r>
                        <a:rPr lang="en-US" sz="1400" b="0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vlan_id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switchport mode trunk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switchport trunk allowed vlan </a:t>
                      </a:r>
                      <a:r>
                        <a:rPr lang="en-US" sz="1400" b="0" i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vlan_list</a:t>
                      </a:r>
                      <a:endParaRPr lang="en-US" sz="14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switchport trunk native vlan </a:t>
                      </a:r>
                      <a:r>
                        <a:rPr lang="en-US" sz="1400" b="0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vlan_id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 switchport trunk allowed vlan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 switchport trunk native vlan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show interfaces switchport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14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 switchport access vlan </a:t>
                      </a:r>
                      <a:r>
                        <a:rPr lang="en-US" sz="1400" b="0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vlan_id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show interfaces trunk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show interfaces </a:t>
                      </a:r>
                      <a:r>
                        <a:rPr lang="en-US" sz="1400" b="0" i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int_id</a:t>
                      </a:r>
                      <a:r>
                        <a:rPr lang="en-US" sz="1400" b="0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trunk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14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0795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8333706"/>
      </p:ext>
    </p:extLst>
  </p:cSld>
  <p:clrMapOvr>
    <a:masterClrMapping/>
  </p:clrMapOvr>
  <p:transition spd="slow">
    <p:wip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400" dirty="0">
                <a:latin typeface="Arial" charset="0"/>
              </a:rPr>
              <a:t>Section 6.3</a:t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New Terms and Commands</a:t>
            </a:r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763943"/>
              </p:ext>
            </p:extLst>
          </p:nvPr>
        </p:nvGraphicFramePr>
        <p:xfrm>
          <a:off x="144461" y="798513"/>
          <a:ext cx="8472890" cy="1361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36445">
                  <a:extLst>
                    <a:ext uri="{9D8B030D-6E8A-4147-A177-3AD203B41FA5}">
                      <a16:colId xmlns:a16="http://schemas.microsoft.com/office/drawing/2014/main" val="2731093094"/>
                    </a:ext>
                  </a:extLst>
                </a:gridCol>
                <a:gridCol w="4236445">
                  <a:extLst>
                    <a:ext uri="{9D8B030D-6E8A-4147-A177-3AD203B41FA5}">
                      <a16:colId xmlns:a16="http://schemas.microsoft.com/office/drawing/2014/main" val="23534962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Legacy Inter-VLAN Routing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Router-on-a-Stick Inter-VLAN Routing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1" dirty="0">
                          <a:solidFill>
                            <a:schemeClr val="tx1"/>
                          </a:solidFill>
                          <a:latin typeface="+mn-lt"/>
                        </a:rPr>
                        <a:t>interface </a:t>
                      </a:r>
                      <a:r>
                        <a:rPr lang="en-US" sz="1400" b="0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interface_id.subinterface_id</a:t>
                      </a:r>
                    </a:p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1" dirty="0">
                          <a:solidFill>
                            <a:schemeClr val="tx1"/>
                          </a:solidFill>
                          <a:latin typeface="+mn-lt"/>
                        </a:rPr>
                        <a:t>encapsulation dot1q </a:t>
                      </a:r>
                      <a:r>
                        <a:rPr lang="en-US" sz="1400" b="0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vlan_id  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IEEE 802.1Q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14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00795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0990281"/>
      </p:ext>
    </p:extLst>
  </p:cSld>
  <p:clrMapOvr>
    <a:masterClrMapping/>
  </p:clrMapOvr>
  <p:transition spd="slow">
    <p:wip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0828277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44065" y="798944"/>
            <a:ext cx="4633913" cy="4155319"/>
          </a:xfrm>
        </p:spPr>
        <p:txBody>
          <a:bodyPr/>
          <a:lstStyle/>
          <a:p>
            <a:r>
              <a:rPr lang="en-US" dirty="0"/>
              <a:t>Common types of VLANs:</a:t>
            </a:r>
          </a:p>
          <a:p>
            <a:pPr lvl="1"/>
            <a:r>
              <a:rPr lang="en-US" b="1" dirty="0"/>
              <a:t>Default VLAN </a:t>
            </a:r>
            <a:r>
              <a:rPr lang="en-US" dirty="0"/>
              <a:t>– Also known as VLAN 1. All switch ports are members of VLAN 1 by default.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b="1" dirty="0"/>
              <a:t>Data VLAN </a:t>
            </a:r>
            <a:r>
              <a:rPr lang="en-US" dirty="0"/>
              <a:t>– Data VLANs are commonly created for specific groups of users or devices. They carry user generated traffic.</a:t>
            </a:r>
          </a:p>
          <a:p>
            <a:pPr lvl="1"/>
            <a:r>
              <a:rPr lang="en-US" b="1" dirty="0"/>
              <a:t>Native VLAN </a:t>
            </a:r>
            <a:r>
              <a:rPr lang="en-US" dirty="0"/>
              <a:t>– This is the VLAN that carries all untagged traffic. This is traffic that does not originate from a VLAN port (e.g., STP BPDU traffic exchanged between STP enabled switches). The native VLAN is VLAN 1 by default.</a:t>
            </a:r>
          </a:p>
          <a:p>
            <a:pPr lvl="1"/>
            <a:r>
              <a:rPr lang="en-US" b="1" dirty="0"/>
              <a:t>Management VLAN </a:t>
            </a:r>
            <a:r>
              <a:rPr lang="en-US" dirty="0"/>
              <a:t>– This is a VLAN that is created to carry network management traffic including SSH, SNMP, Syslog, and more. VLAN 1 is the default VLAN used for network management.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350" dirty="0">
                <a:latin typeface="Arial" charset="0"/>
              </a:rPr>
              <a:t>Overview of VLANs</a:t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Types of VLANs</a:t>
            </a:r>
            <a:endParaRPr lang="en-U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7978" y="1255854"/>
            <a:ext cx="4163645" cy="205406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673600" y="892433"/>
            <a:ext cx="28393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Default VLAN Assignment</a:t>
            </a:r>
          </a:p>
        </p:txBody>
      </p:sp>
      <p:sp>
        <p:nvSpPr>
          <p:cNvPr id="5" name="Rectangle 4"/>
          <p:cNvSpPr/>
          <p:nvPr/>
        </p:nvSpPr>
        <p:spPr>
          <a:xfrm>
            <a:off x="4673600" y="3272802"/>
            <a:ext cx="42680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Initially, all switch ports are members of VLAN 1.</a:t>
            </a:r>
          </a:p>
        </p:txBody>
      </p:sp>
    </p:spTree>
    <p:extLst>
      <p:ext uri="{BB962C8B-B14F-4D97-AF65-F5344CB8AC3E}">
        <p14:creationId xmlns:p14="http://schemas.microsoft.com/office/powerpoint/2010/main" val="3068673309"/>
      </p:ext>
    </p:extLst>
  </p:cSld>
  <p:clrMapOvr>
    <a:masterClrMapping/>
  </p:clrMapOvr>
  <p:transition spd="med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4" y="798945"/>
            <a:ext cx="4910536" cy="1747486"/>
          </a:xfrm>
        </p:spPr>
        <p:txBody>
          <a:bodyPr/>
          <a:lstStyle/>
          <a:p>
            <a:r>
              <a:rPr lang="en-US" dirty="0"/>
              <a:t>To support time-sensitive voice traffic, Cisco switches support a voice VLAN that requires:</a:t>
            </a:r>
          </a:p>
          <a:p>
            <a:pPr lvl="1"/>
            <a:r>
              <a:rPr lang="en-US" dirty="0"/>
              <a:t>Assured bandwidth </a:t>
            </a:r>
          </a:p>
          <a:p>
            <a:pPr lvl="1"/>
            <a:r>
              <a:rPr lang="en-US" dirty="0"/>
              <a:t>Delay of less than 150 ms across the network to ensure voice quality</a:t>
            </a:r>
          </a:p>
          <a:p>
            <a:pPr lvl="1"/>
            <a:r>
              <a:rPr lang="en-US" dirty="0"/>
              <a:t>Transmission priority over other types of network traffic</a:t>
            </a:r>
          </a:p>
          <a:p>
            <a:pPr lvl="1"/>
            <a:r>
              <a:rPr lang="en-US" dirty="0"/>
              <a:t>Ability to be routed around congested areas on the network.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350" dirty="0">
                <a:latin typeface="Arial" charset="0"/>
              </a:rPr>
              <a:t>Overview of VLANs</a:t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Voice VLANs</a:t>
            </a:r>
            <a:endParaRPr lang="en-U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1036" y="708188"/>
            <a:ext cx="3722254" cy="2656897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144064" y="3476088"/>
            <a:ext cx="8707836" cy="108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voice VLAN feature enables access ports to carry user and IP voice traffic.</a:t>
            </a:r>
          </a:p>
          <a:p>
            <a:pPr lvl="1"/>
            <a:r>
              <a:rPr lang="en-US" dirty="0"/>
              <a:t>In the figure, the S3 F0/18 interface has been configured to tag student traffic on VLAN 20 and voice traffic on VLAN 150.</a:t>
            </a:r>
          </a:p>
        </p:txBody>
      </p:sp>
    </p:spTree>
    <p:extLst>
      <p:ext uri="{BB962C8B-B14F-4D97-AF65-F5344CB8AC3E}">
        <p14:creationId xmlns:p14="http://schemas.microsoft.com/office/powerpoint/2010/main" val="1033241165"/>
      </p:ext>
    </p:extLst>
  </p:cSld>
  <p:clrMapOvr>
    <a:masterClrMapping/>
  </p:clrMapOvr>
  <p:transition spd="med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Overview of VLANs</a:t>
            </a:r>
            <a:br>
              <a:rPr lang="en-US" dirty="0"/>
            </a:br>
            <a:r>
              <a:rPr lang="en-US" dirty="0"/>
              <a:t>Packet Tracer – Who Hears the Broadcast?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95967" y="798513"/>
            <a:ext cx="4550478" cy="415607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405511113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55641" y="974325"/>
            <a:ext cx="3708895" cy="3927875"/>
          </a:xfrm>
        </p:spPr>
        <p:txBody>
          <a:bodyPr/>
          <a:lstStyle/>
          <a:p>
            <a:r>
              <a:rPr lang="en-US" dirty="0"/>
              <a:t>A VLAN trunk is a point-to-point link that carries more than one VLAN.</a:t>
            </a:r>
          </a:p>
          <a:p>
            <a:pPr lvl="1"/>
            <a:r>
              <a:rPr lang="en-US" dirty="0"/>
              <a:t>Usually established between switches to support intra VLAN communication.</a:t>
            </a:r>
          </a:p>
          <a:p>
            <a:pPr lvl="1"/>
            <a:r>
              <a:rPr lang="en-US" dirty="0"/>
              <a:t>A VLAN trunk or trunk ports are not associated to any VLANs.</a:t>
            </a:r>
          </a:p>
          <a:p>
            <a:endParaRPr lang="en-US" dirty="0"/>
          </a:p>
          <a:p>
            <a:r>
              <a:rPr lang="en-US" dirty="0"/>
              <a:t>Cisco IOS supports IEEE 802.1q, a popular VLAN trunk protocol.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VLANs in a Multi-Switched Environment</a:t>
            </a:r>
            <a:br>
              <a:rPr lang="en-US" dirty="0"/>
            </a:br>
            <a:r>
              <a:rPr lang="en-US" dirty="0"/>
              <a:t>VLAN Trunks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9664" y="710043"/>
            <a:ext cx="5019991" cy="306174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969664" y="3797191"/>
            <a:ext cx="491486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The links between switches S1 and S2, and S1 and S3 are configured to transmit traffic coming from VLANs 10, 20, 30, and 99 across the network. </a:t>
            </a:r>
          </a:p>
        </p:txBody>
      </p:sp>
    </p:spTree>
    <p:extLst>
      <p:ext uri="{BB962C8B-B14F-4D97-AF65-F5344CB8AC3E}">
        <p14:creationId xmlns:p14="http://schemas.microsoft.com/office/powerpoint/2010/main" val="2229725290"/>
      </p:ext>
    </p:extLst>
  </p:cSld>
  <p:clrMapOvr>
    <a:masterClrMapping/>
  </p:clrMapOvr>
  <p:transition spd="med">
    <p:wipe dir="r"/>
  </p:transition>
</p:sld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A3178FD6-045E-43BB-9FF9-79BDC55288A1}" vid="{B3635A64-254C-4D4D-B1C2-6197525273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8900</TotalTime>
  <Words>3191</Words>
  <Application>Microsoft Office PowerPoint</Application>
  <PresentationFormat>On-screen Show (16:9)</PresentationFormat>
  <Paragraphs>505</Paragraphs>
  <Slides>59</Slides>
  <Notes>58</Notes>
  <HiddenSlides>3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8" baseType="lpstr">
      <vt:lpstr>ＭＳ Ｐゴシック</vt:lpstr>
      <vt:lpstr>Arial</vt:lpstr>
      <vt:lpstr>Calibri</vt:lpstr>
      <vt:lpstr>CiscoSans</vt:lpstr>
      <vt:lpstr>CiscoSans ExtraLight</vt:lpstr>
      <vt:lpstr>CiscoSans Thin</vt:lpstr>
      <vt:lpstr>Courier New</vt:lpstr>
      <vt:lpstr>Wingdings</vt:lpstr>
      <vt:lpstr>Default Theme</vt:lpstr>
      <vt:lpstr>Chapter 6: VLANs</vt:lpstr>
      <vt:lpstr>Chapter 6 - Sections &amp; Objectives</vt:lpstr>
      <vt:lpstr>6.1 VLAN Segmentation</vt:lpstr>
      <vt:lpstr>Overview of VLANs VLAN Definitions</vt:lpstr>
      <vt:lpstr>Overview of VLANs Benefits of VLANs</vt:lpstr>
      <vt:lpstr>Overview of VLANs Types of VLANs</vt:lpstr>
      <vt:lpstr>Overview of VLANs Voice VLANs</vt:lpstr>
      <vt:lpstr>Overview of VLANs Packet Tracer – Who Hears the Broadcast?</vt:lpstr>
      <vt:lpstr>VLANs in a Multi-Switched Environment VLAN Trunks</vt:lpstr>
      <vt:lpstr>VLANs in a Multi-Switched Environment Controlling Broadcast Domains with VLANs</vt:lpstr>
      <vt:lpstr>VLANs in a Multi-Switched Environment Tagging Ethernet Frames for VLAN Identification</vt:lpstr>
      <vt:lpstr>VLANs in a Multi-Switched Environment Native VLANs and 802.1Q Tagging</vt:lpstr>
      <vt:lpstr>VLANs in a Multi-Switched Environment Voice VLAN Tagging</vt:lpstr>
      <vt:lpstr>VLANs in a Multi-Switched Environment Packet Tracer – Investigating a VLAN Implementation</vt:lpstr>
      <vt:lpstr>6.2 VLAN Implementation</vt:lpstr>
      <vt:lpstr>VLAN Assignment VLAN Ranges on Catalyst Switches</vt:lpstr>
      <vt:lpstr>VLAN Assignment Creating a VLAN</vt:lpstr>
      <vt:lpstr>VLAN Assignment Assigning Ports to VLANs</vt:lpstr>
      <vt:lpstr>VLAN Assignment Changing VLAN Port Membership</vt:lpstr>
      <vt:lpstr>VLAN Assignment Deleting VLANs</vt:lpstr>
      <vt:lpstr>VLAN Assignment Verifying VLAN Information</vt:lpstr>
      <vt:lpstr>VLAN Assignment Packet Tracer – Configuring VLANs</vt:lpstr>
      <vt:lpstr>VLAN Trunks Configuring IEEE 802.1q Trunk Links</vt:lpstr>
      <vt:lpstr>VLAN Trunks Resetting the Trunk to Default State</vt:lpstr>
      <vt:lpstr>VLAN Trunks Verifying Trunk Configuration</vt:lpstr>
      <vt:lpstr>VLAN Trunks Packet Tracer – Configuring Trunks</vt:lpstr>
      <vt:lpstr>VLAN Trunks Lab – Configuring VLANs and Trunks</vt:lpstr>
      <vt:lpstr>Troubleshoot VLANs and Trunks IP Addressing Issues with VLANs</vt:lpstr>
      <vt:lpstr>Troubleshoot VLANs and Trunks Missing VLANs</vt:lpstr>
      <vt:lpstr>Troubleshoot VLANs and Trunks Introduction to Troubleshooting Trunks</vt:lpstr>
      <vt:lpstr>Troubleshoot VLANs and Trunks Common Problems with Trunks</vt:lpstr>
      <vt:lpstr>Troubleshoot VLANs and Trunks Incorrect Port Mode</vt:lpstr>
      <vt:lpstr>Troubleshoot VLANs and Trunks Incorrect VLAN List</vt:lpstr>
      <vt:lpstr>Troubleshoot VLANs and Trunks Packet Tracer - Troubleshooting a VLAN Implementation - Scenario 1</vt:lpstr>
      <vt:lpstr>Troubleshoot VLANs and Trunks Packet Tracer - Troubleshooting a VLAN Implementation - Scenario 2</vt:lpstr>
      <vt:lpstr>Troubleshoot VLANs and Trunks Lab - Troubleshooting VLAN Configurations</vt:lpstr>
      <vt:lpstr>6.3 Inter-VLAN Routing Using Routers</vt:lpstr>
      <vt:lpstr>Inter-VLAN Routing Operation What is Inter-VLAN Routing?</vt:lpstr>
      <vt:lpstr>Inter-VLAN Routing Operation Legacy Inter-VLAN Routing</vt:lpstr>
      <vt:lpstr>Inter-VLAN Routing Operation Router-on-a-Stick Inter-VLAN Routing</vt:lpstr>
      <vt:lpstr>Configure Legacy Inter-VLAN Routing Configure Legacy Inter-VLAN Routing: Preparation</vt:lpstr>
      <vt:lpstr>Configure Legacy Inter-VLAN Routing Configure Legacy Inter-VLAN Routing: Switch Configuration</vt:lpstr>
      <vt:lpstr>Configure Legacy Inter-VLAN Routing Configure Legacy Inter-VLAN Routing: Router Interface Configuration</vt:lpstr>
      <vt:lpstr>Configure Legacy Inter-VLAN Routing Lab – Configuring Per-Interface Inter-VLAN Routing</vt:lpstr>
      <vt:lpstr>Configure Router-on-a-Stick Inter-VLAN Routing Configure Router-on-a Stick: Preparation</vt:lpstr>
      <vt:lpstr>Configure Router-on-a-Stick Inter-VLAN Routing Configure Router-on-a Stick: Switch Configuration</vt:lpstr>
      <vt:lpstr>Configure Router-on-a-Stick Inter-VLAN Routing Configure Router-on-a Stick: Router Subinterface Configuration</vt:lpstr>
      <vt:lpstr>Configure Router-on-a-Stick Inter-VLAN Routing Configure Router-on-a Stick: Verifying Subinterfaces</vt:lpstr>
      <vt:lpstr>Configure Router-on-a-Stick Inter-VLAN Routing Configure Router-on-a Stick: Verifying Routing</vt:lpstr>
      <vt:lpstr>Configure Router-on-a-Stick Inter-VLAN Routing Packet Tracer - Configuring Router-on-a-Stick Inter-VLAN Routing</vt:lpstr>
      <vt:lpstr>Configure Router-on-a-Stick Inter-VLAN Routing Lab - Configuring 801.2Q Trunk-Based Inter-VLAN Routing</vt:lpstr>
      <vt:lpstr>Configure Router-on-a-Stick Inter-VLAN Routing Packet Tracer - Inter-VLAN Routing Challenge</vt:lpstr>
      <vt:lpstr>6.4 Chapter Summary</vt:lpstr>
      <vt:lpstr>Conclusion Packet Tracer - Skills Integration Challenge </vt:lpstr>
      <vt:lpstr>Conclusion Chapter 6: VLANs</vt:lpstr>
      <vt:lpstr>Section 6.1 New Terms and Commands</vt:lpstr>
      <vt:lpstr>Section 6.2 New Terms and Commands</vt:lpstr>
      <vt:lpstr>Section 6.3 New Terms and Commands</vt:lpstr>
      <vt:lpstr>PowerPoint Presentation</vt:lpstr>
    </vt:vector>
  </TitlesOfParts>
  <Company>Cisco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bvachon@cisco.com</dc:creator>
  <cp:lastModifiedBy>Conn Cremin</cp:lastModifiedBy>
  <cp:revision>370</cp:revision>
  <dcterms:created xsi:type="dcterms:W3CDTF">2016-08-22T22:27:36Z</dcterms:created>
  <dcterms:modified xsi:type="dcterms:W3CDTF">2018-02-14T10:16:45Z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</Properties>
</file>

<file path=docProps/thumbnail.jpeg>
</file>